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</p:sldMasterIdLst>
  <p:notesMasterIdLst>
    <p:notesMasterId r:id="rId46"/>
  </p:notesMasterIdLst>
  <p:sldIdLst>
    <p:sldId id="334" r:id="rId2"/>
    <p:sldId id="380" r:id="rId3"/>
    <p:sldId id="381" r:id="rId4"/>
    <p:sldId id="382" r:id="rId5"/>
    <p:sldId id="338" r:id="rId6"/>
    <p:sldId id="336" r:id="rId7"/>
    <p:sldId id="337" r:id="rId8"/>
    <p:sldId id="339" r:id="rId9"/>
    <p:sldId id="385" r:id="rId10"/>
    <p:sldId id="383" r:id="rId11"/>
    <p:sldId id="384" r:id="rId12"/>
    <p:sldId id="260" r:id="rId13"/>
    <p:sldId id="262" r:id="rId14"/>
    <p:sldId id="344" r:id="rId15"/>
    <p:sldId id="345" r:id="rId16"/>
    <p:sldId id="267" r:id="rId17"/>
    <p:sldId id="269" r:id="rId18"/>
    <p:sldId id="271" r:id="rId19"/>
    <p:sldId id="332" r:id="rId20"/>
    <p:sldId id="346" r:id="rId21"/>
    <p:sldId id="347" r:id="rId22"/>
    <p:sldId id="348" r:id="rId23"/>
    <p:sldId id="349" r:id="rId24"/>
    <p:sldId id="350" r:id="rId25"/>
    <p:sldId id="351" r:id="rId26"/>
    <p:sldId id="352" r:id="rId27"/>
    <p:sldId id="353" r:id="rId28"/>
    <p:sldId id="356" r:id="rId29"/>
    <p:sldId id="386" r:id="rId30"/>
    <p:sldId id="357" r:id="rId31"/>
    <p:sldId id="284" r:id="rId32"/>
    <p:sldId id="289" r:id="rId33"/>
    <p:sldId id="358" r:id="rId34"/>
    <p:sldId id="287" r:id="rId35"/>
    <p:sldId id="362" r:id="rId36"/>
    <p:sldId id="290" r:id="rId37"/>
    <p:sldId id="363" r:id="rId38"/>
    <p:sldId id="364" r:id="rId39"/>
    <p:sldId id="365" r:id="rId40"/>
    <p:sldId id="366" r:id="rId41"/>
    <p:sldId id="367" r:id="rId42"/>
    <p:sldId id="359" r:id="rId43"/>
    <p:sldId id="388" r:id="rId44"/>
    <p:sldId id="387" r:id="rId45"/>
  </p:sldIdLst>
  <p:sldSz cx="9144000" cy="6858000" type="screen4x3"/>
  <p:notesSz cx="6858000" cy="9144000"/>
  <p:custDataLst>
    <p:tags r:id="rId4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2613"/>
    <a:srgbClr val="AA2211"/>
    <a:srgbClr val="F7983A"/>
    <a:srgbClr val="AA4F37"/>
    <a:srgbClr val="7073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60" autoAdjust="0"/>
    <p:restoredTop sz="94660"/>
  </p:normalViewPr>
  <p:slideViewPr>
    <p:cSldViewPr>
      <p:cViewPr varScale="1">
        <p:scale>
          <a:sx n="72" d="100"/>
          <a:sy n="72" d="100"/>
        </p:scale>
        <p:origin x="136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26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Liberation Sans"/>
                <a:cs typeface="+mn-cs"/>
              </a:defRPr>
            </a:lvl1pPr>
          </a:lstStyle>
          <a:p>
            <a:pPr>
              <a:defRPr/>
            </a:pPr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Liberation Sans"/>
                <a:cs typeface="+mn-cs"/>
              </a:defRPr>
            </a:lvl1pPr>
          </a:lstStyle>
          <a:p>
            <a:pPr>
              <a:defRPr/>
            </a:pPr>
            <a:fld id="{3ED13C9F-93E9-41B8-9659-EA81450554EF}" type="datetimeFigureOut">
              <a:rPr lang="en-CA" smtClean="0"/>
              <a:pPr>
                <a:defRPr/>
              </a:pPr>
              <a:t>2019-11-17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CA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Liberation Sans"/>
                <a:cs typeface="+mn-cs"/>
              </a:defRPr>
            </a:lvl1pPr>
          </a:lstStyle>
          <a:p>
            <a:pPr>
              <a:defRPr/>
            </a:pP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Liberation Sans"/>
                <a:cs typeface="+mn-cs"/>
              </a:defRPr>
            </a:lvl1pPr>
          </a:lstStyle>
          <a:p>
            <a:pPr>
              <a:defRPr/>
            </a:pPr>
            <a:fld id="{E7A73DD6-2640-459A-873F-C7A236DAE581}" type="slidenum">
              <a:rPr lang="en-CA" smtClean="0"/>
              <a:pPr>
                <a:defRPr/>
              </a:pPr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801663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iberation Sans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iberation Sans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iberation Sans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iberation Sans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iberation Sans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>
            <a:extLst>
              <a:ext uri="{FF2B5EF4-FFF2-40B4-BE49-F238E27FC236}">
                <a16:creationId xmlns:a16="http://schemas.microsoft.com/office/drawing/2014/main" id="{B9C482E0-3432-4B14-8104-E68A9F465E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>
            <a:extLst>
              <a:ext uri="{FF2B5EF4-FFF2-40B4-BE49-F238E27FC236}">
                <a16:creationId xmlns:a16="http://schemas.microsoft.com/office/drawing/2014/main" id="{224C7830-E9F1-4668-AC17-B37C40ABED5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1748" name="Slide Number Placeholder 3">
            <a:extLst>
              <a:ext uri="{FF2B5EF4-FFF2-40B4-BE49-F238E27FC236}">
                <a16:creationId xmlns:a16="http://schemas.microsoft.com/office/drawing/2014/main" id="{66F0812B-1457-4019-832D-67E24E4C3B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66623" indent="-256394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027038" indent="-205115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437267" indent="-205115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847496" indent="-205115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269446" indent="-20511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691396" indent="-20511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113346" indent="-20511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535296" indent="-20511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8B62ABA-FD51-40D6-BC4E-EB503C301561}" type="slidenum">
              <a:rPr lang="en-US" altLang="en-US" sz="120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31749" name="Date Placeholder 1">
            <a:extLst>
              <a:ext uri="{FF2B5EF4-FFF2-40B4-BE49-F238E27FC236}">
                <a16:creationId xmlns:a16="http://schemas.microsoft.com/office/drawing/2014/main" id="{A3910474-0AD0-4E1D-A33D-35D1202A64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66623" indent="-256394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027038" indent="-205115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437267" indent="-205115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847496" indent="-205115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269446" indent="-20511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691396" indent="-20511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113346" indent="-20511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535296" indent="-20511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>
                <a:latin typeface="Arial" panose="020B0604020202020204" pitchFamily="34" charset="0"/>
                <a:cs typeface="Arial" panose="020B0604020202020204" pitchFamily="34" charset="0"/>
              </a:rPr>
              <a:t>3/10/2015</a:t>
            </a:r>
          </a:p>
        </p:txBody>
      </p:sp>
    </p:spTree>
    <p:extLst>
      <p:ext uri="{BB962C8B-B14F-4D97-AF65-F5344CB8AC3E}">
        <p14:creationId xmlns:p14="http://schemas.microsoft.com/office/powerpoint/2010/main" val="2041772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D0491F38-895C-473D-88A6-973550767B6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CAA7269C-E393-4687-BE50-0E09E220F96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345E7005-CFBF-4CF5-9BEC-EDFD1B867A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01655" indent="-26986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081011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512798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944585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388710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832834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276958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721082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BF0CA32-A06F-4EF2-ABF9-4F4D6559BD4B}" type="slidenum">
              <a:rPr lang="en-US" altLang="en-US" sz="130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21</a:t>
            </a:fld>
            <a:endParaRPr lang="en-US" altLang="en-US" sz="1300">
              <a:latin typeface="Arial" panose="020B0604020202020204" pitchFamily="34" charset="0"/>
            </a:endParaRPr>
          </a:p>
        </p:txBody>
      </p:sp>
      <p:sp>
        <p:nvSpPr>
          <p:cNvPr id="19461" name="Date Placeholder 1">
            <a:extLst>
              <a:ext uri="{FF2B5EF4-FFF2-40B4-BE49-F238E27FC236}">
                <a16:creationId xmlns:a16="http://schemas.microsoft.com/office/drawing/2014/main" id="{5ADD00F0-9A48-4A87-BBBD-299963BEFA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01655" indent="-26986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081011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512798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944585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388710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832834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276958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721082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>
                <a:latin typeface="Arial" panose="020B0604020202020204" pitchFamily="34" charset="0"/>
                <a:cs typeface="Arial" panose="020B0604020202020204" pitchFamily="34" charset="0"/>
              </a:rPr>
              <a:t>3/10/2015</a:t>
            </a:r>
          </a:p>
        </p:txBody>
      </p:sp>
    </p:spTree>
    <p:extLst>
      <p:ext uri="{BB962C8B-B14F-4D97-AF65-F5344CB8AC3E}">
        <p14:creationId xmlns:p14="http://schemas.microsoft.com/office/powerpoint/2010/main" val="10911705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D0491F38-895C-473D-88A6-973550767B6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CAA7269C-E393-4687-BE50-0E09E220F96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345E7005-CFBF-4CF5-9BEC-EDFD1B867A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01655" indent="-26986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081011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512798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944585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388710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832834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276958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721082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BF0CA32-A06F-4EF2-ABF9-4F4D6559BD4B}" type="slidenum">
              <a:rPr lang="en-US" altLang="en-US" sz="130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22</a:t>
            </a:fld>
            <a:endParaRPr lang="en-US" altLang="en-US" sz="1300">
              <a:latin typeface="Arial" panose="020B0604020202020204" pitchFamily="34" charset="0"/>
            </a:endParaRPr>
          </a:p>
        </p:txBody>
      </p:sp>
      <p:sp>
        <p:nvSpPr>
          <p:cNvPr id="19461" name="Date Placeholder 1">
            <a:extLst>
              <a:ext uri="{FF2B5EF4-FFF2-40B4-BE49-F238E27FC236}">
                <a16:creationId xmlns:a16="http://schemas.microsoft.com/office/drawing/2014/main" id="{5ADD00F0-9A48-4A87-BBBD-299963BEFA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01655" indent="-26986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081011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512798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944585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388710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832834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276958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721082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>
                <a:latin typeface="Arial" panose="020B0604020202020204" pitchFamily="34" charset="0"/>
                <a:cs typeface="Arial" panose="020B0604020202020204" pitchFamily="34" charset="0"/>
              </a:rPr>
              <a:t>3/10/2015</a:t>
            </a:r>
          </a:p>
        </p:txBody>
      </p:sp>
    </p:spTree>
    <p:extLst>
      <p:ext uri="{BB962C8B-B14F-4D97-AF65-F5344CB8AC3E}">
        <p14:creationId xmlns:p14="http://schemas.microsoft.com/office/powerpoint/2010/main" val="25674058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D0491F38-895C-473D-88A6-973550767B6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CAA7269C-E393-4687-BE50-0E09E220F96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345E7005-CFBF-4CF5-9BEC-EDFD1B867A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01655" indent="-26986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081011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512798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944585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388710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832834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276958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721082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BF0CA32-A06F-4EF2-ABF9-4F4D6559BD4B}" type="slidenum">
              <a:rPr lang="en-US" altLang="en-US" sz="130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23</a:t>
            </a:fld>
            <a:endParaRPr lang="en-US" altLang="en-US" sz="1300">
              <a:latin typeface="Arial" panose="020B0604020202020204" pitchFamily="34" charset="0"/>
            </a:endParaRPr>
          </a:p>
        </p:txBody>
      </p:sp>
      <p:sp>
        <p:nvSpPr>
          <p:cNvPr id="19461" name="Date Placeholder 1">
            <a:extLst>
              <a:ext uri="{FF2B5EF4-FFF2-40B4-BE49-F238E27FC236}">
                <a16:creationId xmlns:a16="http://schemas.microsoft.com/office/drawing/2014/main" id="{5ADD00F0-9A48-4A87-BBBD-299963BEFA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01655" indent="-26986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081011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512798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944585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388710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832834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276958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721082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>
                <a:latin typeface="Arial" panose="020B0604020202020204" pitchFamily="34" charset="0"/>
                <a:cs typeface="Arial" panose="020B0604020202020204" pitchFamily="34" charset="0"/>
              </a:rPr>
              <a:t>3/10/2015</a:t>
            </a:r>
          </a:p>
        </p:txBody>
      </p:sp>
    </p:spTree>
    <p:extLst>
      <p:ext uri="{BB962C8B-B14F-4D97-AF65-F5344CB8AC3E}">
        <p14:creationId xmlns:p14="http://schemas.microsoft.com/office/powerpoint/2010/main" val="1827350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D0491F38-895C-473D-88A6-973550767B6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CAA7269C-E393-4687-BE50-0E09E220F96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345E7005-CFBF-4CF5-9BEC-EDFD1B867A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01655" indent="-26986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081011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512798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944585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388710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832834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276958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721082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BF0CA32-A06F-4EF2-ABF9-4F4D6559BD4B}" type="slidenum">
              <a:rPr lang="en-US" altLang="en-US" sz="130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24</a:t>
            </a:fld>
            <a:endParaRPr lang="en-US" altLang="en-US" sz="1300">
              <a:latin typeface="Arial" panose="020B0604020202020204" pitchFamily="34" charset="0"/>
            </a:endParaRPr>
          </a:p>
        </p:txBody>
      </p:sp>
      <p:sp>
        <p:nvSpPr>
          <p:cNvPr id="19461" name="Date Placeholder 1">
            <a:extLst>
              <a:ext uri="{FF2B5EF4-FFF2-40B4-BE49-F238E27FC236}">
                <a16:creationId xmlns:a16="http://schemas.microsoft.com/office/drawing/2014/main" id="{5ADD00F0-9A48-4A87-BBBD-299963BEFA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01655" indent="-26986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081011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512798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944585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388710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832834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276958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721082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>
                <a:latin typeface="Arial" panose="020B0604020202020204" pitchFamily="34" charset="0"/>
                <a:cs typeface="Arial" panose="020B0604020202020204" pitchFamily="34" charset="0"/>
              </a:rPr>
              <a:t>3/10/2015</a:t>
            </a:r>
          </a:p>
        </p:txBody>
      </p:sp>
    </p:spTree>
    <p:extLst>
      <p:ext uri="{BB962C8B-B14F-4D97-AF65-F5344CB8AC3E}">
        <p14:creationId xmlns:p14="http://schemas.microsoft.com/office/powerpoint/2010/main" val="37634921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D0491F38-895C-473D-88A6-973550767B6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CAA7269C-E393-4687-BE50-0E09E220F96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345E7005-CFBF-4CF5-9BEC-EDFD1B867A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01655" indent="-26986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081011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512798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944585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388710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832834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276958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721082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BF0CA32-A06F-4EF2-ABF9-4F4D6559BD4B}" type="slidenum">
              <a:rPr lang="en-US" altLang="en-US" sz="130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25</a:t>
            </a:fld>
            <a:endParaRPr lang="en-US" altLang="en-US" sz="1300">
              <a:latin typeface="Arial" panose="020B0604020202020204" pitchFamily="34" charset="0"/>
            </a:endParaRPr>
          </a:p>
        </p:txBody>
      </p:sp>
      <p:sp>
        <p:nvSpPr>
          <p:cNvPr id="19461" name="Date Placeholder 1">
            <a:extLst>
              <a:ext uri="{FF2B5EF4-FFF2-40B4-BE49-F238E27FC236}">
                <a16:creationId xmlns:a16="http://schemas.microsoft.com/office/drawing/2014/main" id="{5ADD00F0-9A48-4A87-BBBD-299963BEFA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01655" indent="-26986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081011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512798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944585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388710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832834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276958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721082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>
                <a:latin typeface="Arial" panose="020B0604020202020204" pitchFamily="34" charset="0"/>
                <a:cs typeface="Arial" panose="020B0604020202020204" pitchFamily="34" charset="0"/>
              </a:rPr>
              <a:t>3/10/2015</a:t>
            </a:r>
          </a:p>
        </p:txBody>
      </p:sp>
    </p:spTree>
    <p:extLst>
      <p:ext uri="{BB962C8B-B14F-4D97-AF65-F5344CB8AC3E}">
        <p14:creationId xmlns:p14="http://schemas.microsoft.com/office/powerpoint/2010/main" val="1070406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>
            <a:extLst>
              <a:ext uri="{FF2B5EF4-FFF2-40B4-BE49-F238E27FC236}">
                <a16:creationId xmlns:a16="http://schemas.microsoft.com/office/drawing/2014/main" id="{B9C482E0-3432-4B14-8104-E68A9F465E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>
            <a:extLst>
              <a:ext uri="{FF2B5EF4-FFF2-40B4-BE49-F238E27FC236}">
                <a16:creationId xmlns:a16="http://schemas.microsoft.com/office/drawing/2014/main" id="{224C7830-E9F1-4668-AC17-B37C40ABED5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1748" name="Slide Number Placeholder 3">
            <a:extLst>
              <a:ext uri="{FF2B5EF4-FFF2-40B4-BE49-F238E27FC236}">
                <a16:creationId xmlns:a16="http://schemas.microsoft.com/office/drawing/2014/main" id="{66F0812B-1457-4019-832D-67E24E4C3B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01655" indent="-26986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081011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512798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944585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388710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832834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276958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721082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8B62ABA-FD51-40D6-BC4E-EB503C301561}" type="slidenum">
              <a:rPr lang="en-US" altLang="en-US" sz="130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26</a:t>
            </a:fld>
            <a:endParaRPr lang="en-US" altLang="en-US" sz="1300">
              <a:latin typeface="Arial" panose="020B0604020202020204" pitchFamily="34" charset="0"/>
            </a:endParaRPr>
          </a:p>
        </p:txBody>
      </p:sp>
      <p:sp>
        <p:nvSpPr>
          <p:cNvPr id="31749" name="Date Placeholder 1">
            <a:extLst>
              <a:ext uri="{FF2B5EF4-FFF2-40B4-BE49-F238E27FC236}">
                <a16:creationId xmlns:a16="http://schemas.microsoft.com/office/drawing/2014/main" id="{A3910474-0AD0-4E1D-A33D-35D1202A64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01655" indent="-26986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081011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512798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944585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388710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832834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276958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721082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>
                <a:latin typeface="Arial" panose="020B0604020202020204" pitchFamily="34" charset="0"/>
                <a:cs typeface="Arial" panose="020B0604020202020204" pitchFamily="34" charset="0"/>
              </a:rPr>
              <a:t>3/10/2015</a:t>
            </a:r>
          </a:p>
        </p:txBody>
      </p:sp>
    </p:spTree>
    <p:extLst>
      <p:ext uri="{BB962C8B-B14F-4D97-AF65-F5344CB8AC3E}">
        <p14:creationId xmlns:p14="http://schemas.microsoft.com/office/powerpoint/2010/main" val="20417721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>
            <a:extLst>
              <a:ext uri="{FF2B5EF4-FFF2-40B4-BE49-F238E27FC236}">
                <a16:creationId xmlns:a16="http://schemas.microsoft.com/office/drawing/2014/main" id="{B9C482E0-3432-4B14-8104-E68A9F465E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>
            <a:extLst>
              <a:ext uri="{FF2B5EF4-FFF2-40B4-BE49-F238E27FC236}">
                <a16:creationId xmlns:a16="http://schemas.microsoft.com/office/drawing/2014/main" id="{224C7830-E9F1-4668-AC17-B37C40ABED5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1748" name="Slide Number Placeholder 3">
            <a:extLst>
              <a:ext uri="{FF2B5EF4-FFF2-40B4-BE49-F238E27FC236}">
                <a16:creationId xmlns:a16="http://schemas.microsoft.com/office/drawing/2014/main" id="{66F0812B-1457-4019-832D-67E24E4C3B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01655" indent="-26986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081011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512798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944585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388710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832834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276958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721082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8B62ABA-FD51-40D6-BC4E-EB503C301561}" type="slidenum">
              <a:rPr lang="en-US" altLang="en-US" sz="130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27</a:t>
            </a:fld>
            <a:endParaRPr lang="en-US" altLang="en-US" sz="1300">
              <a:latin typeface="Arial" panose="020B0604020202020204" pitchFamily="34" charset="0"/>
            </a:endParaRPr>
          </a:p>
        </p:txBody>
      </p:sp>
      <p:sp>
        <p:nvSpPr>
          <p:cNvPr id="31749" name="Date Placeholder 1">
            <a:extLst>
              <a:ext uri="{FF2B5EF4-FFF2-40B4-BE49-F238E27FC236}">
                <a16:creationId xmlns:a16="http://schemas.microsoft.com/office/drawing/2014/main" id="{A3910474-0AD0-4E1D-A33D-35D1202A64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01655" indent="-26986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081011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512798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944585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388710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832834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276958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721082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>
                <a:latin typeface="Arial" panose="020B0604020202020204" pitchFamily="34" charset="0"/>
                <a:cs typeface="Arial" panose="020B0604020202020204" pitchFamily="34" charset="0"/>
              </a:rPr>
              <a:t>3/10/2015</a:t>
            </a:r>
          </a:p>
        </p:txBody>
      </p:sp>
    </p:spTree>
    <p:extLst>
      <p:ext uri="{BB962C8B-B14F-4D97-AF65-F5344CB8AC3E}">
        <p14:creationId xmlns:p14="http://schemas.microsoft.com/office/powerpoint/2010/main" val="21451043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>
            <a:extLst>
              <a:ext uri="{FF2B5EF4-FFF2-40B4-BE49-F238E27FC236}">
                <a16:creationId xmlns:a16="http://schemas.microsoft.com/office/drawing/2014/main" id="{B9C482E0-3432-4B14-8104-E68A9F465E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>
            <a:extLst>
              <a:ext uri="{FF2B5EF4-FFF2-40B4-BE49-F238E27FC236}">
                <a16:creationId xmlns:a16="http://schemas.microsoft.com/office/drawing/2014/main" id="{224C7830-E9F1-4668-AC17-B37C40ABED5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1748" name="Slide Number Placeholder 3">
            <a:extLst>
              <a:ext uri="{FF2B5EF4-FFF2-40B4-BE49-F238E27FC236}">
                <a16:creationId xmlns:a16="http://schemas.microsoft.com/office/drawing/2014/main" id="{66F0812B-1457-4019-832D-67E24E4C3B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01655" indent="-26986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081011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512798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944585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388710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832834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276958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721082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8B62ABA-FD51-40D6-BC4E-EB503C301561}" type="slidenum">
              <a:rPr lang="en-US" altLang="en-US" sz="130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28</a:t>
            </a:fld>
            <a:endParaRPr lang="en-US" altLang="en-US" sz="1300">
              <a:latin typeface="Arial" panose="020B0604020202020204" pitchFamily="34" charset="0"/>
            </a:endParaRPr>
          </a:p>
        </p:txBody>
      </p:sp>
      <p:sp>
        <p:nvSpPr>
          <p:cNvPr id="31749" name="Date Placeholder 1">
            <a:extLst>
              <a:ext uri="{FF2B5EF4-FFF2-40B4-BE49-F238E27FC236}">
                <a16:creationId xmlns:a16="http://schemas.microsoft.com/office/drawing/2014/main" id="{A3910474-0AD0-4E1D-A33D-35D1202A64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01655" indent="-26986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081011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512798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944585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388710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832834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276958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721082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>
                <a:latin typeface="Arial" panose="020B0604020202020204" pitchFamily="34" charset="0"/>
                <a:cs typeface="Arial" panose="020B0604020202020204" pitchFamily="34" charset="0"/>
              </a:rPr>
              <a:t>3/10/2015</a:t>
            </a:r>
          </a:p>
        </p:txBody>
      </p:sp>
    </p:spTree>
    <p:extLst>
      <p:ext uri="{BB962C8B-B14F-4D97-AF65-F5344CB8AC3E}">
        <p14:creationId xmlns:p14="http://schemas.microsoft.com/office/powerpoint/2010/main" val="2145104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D0491F38-895C-473D-88A6-973550767B6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CAA7269C-E393-4687-BE50-0E09E220F96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345E7005-CFBF-4CF5-9BEC-EDFD1B867A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01655" indent="-26986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081011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512798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944585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388710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832834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276958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721082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BF0CA32-A06F-4EF2-ABF9-4F4D6559BD4B}" type="slidenum">
              <a:rPr lang="en-US" altLang="en-US" sz="130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30</a:t>
            </a:fld>
            <a:endParaRPr lang="en-US" altLang="en-US" sz="1300">
              <a:latin typeface="Arial" panose="020B0604020202020204" pitchFamily="34" charset="0"/>
            </a:endParaRPr>
          </a:p>
        </p:txBody>
      </p:sp>
      <p:sp>
        <p:nvSpPr>
          <p:cNvPr id="19461" name="Date Placeholder 1">
            <a:extLst>
              <a:ext uri="{FF2B5EF4-FFF2-40B4-BE49-F238E27FC236}">
                <a16:creationId xmlns:a16="http://schemas.microsoft.com/office/drawing/2014/main" id="{5ADD00F0-9A48-4A87-BBBD-299963BEFA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01655" indent="-26986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081011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512798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944585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388710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832834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276958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721082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>
                <a:latin typeface="Arial" panose="020B0604020202020204" pitchFamily="34" charset="0"/>
                <a:cs typeface="Arial" panose="020B0604020202020204" pitchFamily="34" charset="0"/>
              </a:rPr>
              <a:t>3/10/2015</a:t>
            </a:r>
          </a:p>
        </p:txBody>
      </p:sp>
    </p:spTree>
    <p:extLst>
      <p:ext uri="{BB962C8B-B14F-4D97-AF65-F5344CB8AC3E}">
        <p14:creationId xmlns:p14="http://schemas.microsoft.com/office/powerpoint/2010/main" val="22178739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D0491F38-895C-473D-88A6-973550767B6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CAA7269C-E393-4687-BE50-0E09E220F96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345E7005-CFBF-4CF5-9BEC-EDFD1B867A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01655" indent="-26986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081011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512798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944585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388710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832834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276958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721082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BF0CA32-A06F-4EF2-ABF9-4F4D6559BD4B}" type="slidenum">
              <a:rPr lang="en-US" altLang="en-US" sz="130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33</a:t>
            </a:fld>
            <a:endParaRPr lang="en-US" altLang="en-US" sz="1300">
              <a:latin typeface="Arial" panose="020B0604020202020204" pitchFamily="34" charset="0"/>
            </a:endParaRPr>
          </a:p>
        </p:txBody>
      </p:sp>
      <p:sp>
        <p:nvSpPr>
          <p:cNvPr id="19461" name="Date Placeholder 1">
            <a:extLst>
              <a:ext uri="{FF2B5EF4-FFF2-40B4-BE49-F238E27FC236}">
                <a16:creationId xmlns:a16="http://schemas.microsoft.com/office/drawing/2014/main" id="{5ADD00F0-9A48-4A87-BBBD-299963BEFA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01655" indent="-26986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081011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512798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944585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388710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832834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276958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721082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>
                <a:latin typeface="Arial" panose="020B0604020202020204" pitchFamily="34" charset="0"/>
                <a:cs typeface="Arial" panose="020B0604020202020204" pitchFamily="34" charset="0"/>
              </a:rPr>
              <a:t>3/10/2015</a:t>
            </a:r>
          </a:p>
        </p:txBody>
      </p:sp>
    </p:spTree>
    <p:extLst>
      <p:ext uri="{BB962C8B-B14F-4D97-AF65-F5344CB8AC3E}">
        <p14:creationId xmlns:p14="http://schemas.microsoft.com/office/powerpoint/2010/main" val="3370546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>
            <a:extLst>
              <a:ext uri="{FF2B5EF4-FFF2-40B4-BE49-F238E27FC236}">
                <a16:creationId xmlns:a16="http://schemas.microsoft.com/office/drawing/2014/main" id="{B9C482E0-3432-4B14-8104-E68A9F465E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>
            <a:extLst>
              <a:ext uri="{FF2B5EF4-FFF2-40B4-BE49-F238E27FC236}">
                <a16:creationId xmlns:a16="http://schemas.microsoft.com/office/drawing/2014/main" id="{224C7830-E9F1-4668-AC17-B37C40ABED5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1748" name="Slide Number Placeholder 3">
            <a:extLst>
              <a:ext uri="{FF2B5EF4-FFF2-40B4-BE49-F238E27FC236}">
                <a16:creationId xmlns:a16="http://schemas.microsoft.com/office/drawing/2014/main" id="{66F0812B-1457-4019-832D-67E24E4C3B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66623" indent="-256394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027038" indent="-205115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437267" indent="-205115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847496" indent="-205115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269446" indent="-20511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691396" indent="-20511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113346" indent="-20511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535296" indent="-20511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8B62ABA-FD51-40D6-BC4E-EB503C301561}" type="slidenum">
              <a:rPr lang="en-US" altLang="en-US" sz="120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31749" name="Date Placeholder 1">
            <a:extLst>
              <a:ext uri="{FF2B5EF4-FFF2-40B4-BE49-F238E27FC236}">
                <a16:creationId xmlns:a16="http://schemas.microsoft.com/office/drawing/2014/main" id="{A3910474-0AD0-4E1D-A33D-35D1202A64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66623" indent="-256394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027038" indent="-205115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437267" indent="-205115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847496" indent="-205115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269446" indent="-20511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691396" indent="-20511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113346" indent="-20511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535296" indent="-20511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>
                <a:latin typeface="Arial" panose="020B0604020202020204" pitchFamily="34" charset="0"/>
                <a:cs typeface="Arial" panose="020B0604020202020204" pitchFamily="34" charset="0"/>
              </a:rPr>
              <a:t>3/10/2015</a:t>
            </a:r>
          </a:p>
        </p:txBody>
      </p:sp>
    </p:spTree>
    <p:extLst>
      <p:ext uri="{BB962C8B-B14F-4D97-AF65-F5344CB8AC3E}">
        <p14:creationId xmlns:p14="http://schemas.microsoft.com/office/powerpoint/2010/main" val="13875466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>
            <a:extLst>
              <a:ext uri="{FF2B5EF4-FFF2-40B4-BE49-F238E27FC236}">
                <a16:creationId xmlns:a16="http://schemas.microsoft.com/office/drawing/2014/main" id="{B9C482E0-3432-4B14-8104-E68A9F465E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>
            <a:extLst>
              <a:ext uri="{FF2B5EF4-FFF2-40B4-BE49-F238E27FC236}">
                <a16:creationId xmlns:a16="http://schemas.microsoft.com/office/drawing/2014/main" id="{224C7830-E9F1-4668-AC17-B37C40ABED5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1748" name="Slide Number Placeholder 3">
            <a:extLst>
              <a:ext uri="{FF2B5EF4-FFF2-40B4-BE49-F238E27FC236}">
                <a16:creationId xmlns:a16="http://schemas.microsoft.com/office/drawing/2014/main" id="{66F0812B-1457-4019-832D-67E24E4C3B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01655" indent="-26986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081011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512798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944585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388710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832834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276958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721082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8B62ABA-FD51-40D6-BC4E-EB503C301561}" type="slidenum">
              <a:rPr lang="en-US" altLang="en-US" sz="130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35</a:t>
            </a:fld>
            <a:endParaRPr lang="en-US" altLang="en-US" sz="1300">
              <a:latin typeface="Arial" panose="020B0604020202020204" pitchFamily="34" charset="0"/>
            </a:endParaRPr>
          </a:p>
        </p:txBody>
      </p:sp>
      <p:sp>
        <p:nvSpPr>
          <p:cNvPr id="31749" name="Date Placeholder 1">
            <a:extLst>
              <a:ext uri="{FF2B5EF4-FFF2-40B4-BE49-F238E27FC236}">
                <a16:creationId xmlns:a16="http://schemas.microsoft.com/office/drawing/2014/main" id="{A3910474-0AD0-4E1D-A33D-35D1202A64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01655" indent="-26986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081011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512798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944585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388710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832834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276958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721082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>
                <a:latin typeface="Arial" panose="020B0604020202020204" pitchFamily="34" charset="0"/>
                <a:cs typeface="Arial" panose="020B0604020202020204" pitchFamily="34" charset="0"/>
              </a:rPr>
              <a:t>3/10/2015</a:t>
            </a:r>
          </a:p>
        </p:txBody>
      </p:sp>
    </p:spTree>
    <p:extLst>
      <p:ext uri="{BB962C8B-B14F-4D97-AF65-F5344CB8AC3E}">
        <p14:creationId xmlns:p14="http://schemas.microsoft.com/office/powerpoint/2010/main" val="12125682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>
            <a:extLst>
              <a:ext uri="{FF2B5EF4-FFF2-40B4-BE49-F238E27FC236}">
                <a16:creationId xmlns:a16="http://schemas.microsoft.com/office/drawing/2014/main" id="{54A90A98-AE46-4A70-8B15-FFAFD142FC7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>
            <a:extLst>
              <a:ext uri="{FF2B5EF4-FFF2-40B4-BE49-F238E27FC236}">
                <a16:creationId xmlns:a16="http://schemas.microsoft.com/office/drawing/2014/main" id="{2BC42CF7-C0A3-45DB-973D-79F6256075C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7C4E9AE9-8AC5-4382-AB3E-91A373F0B1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01655" indent="-26986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081011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512798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944585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388710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832834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276958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721082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AD345E1-CA36-4769-926F-C93C00C53676}" type="slidenum">
              <a:rPr lang="en-US" altLang="en-US" sz="130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37</a:t>
            </a:fld>
            <a:endParaRPr lang="en-US" altLang="en-US" sz="1300">
              <a:latin typeface="Arial" panose="020B0604020202020204" pitchFamily="34" charset="0"/>
            </a:endParaRPr>
          </a:p>
        </p:txBody>
      </p:sp>
      <p:sp>
        <p:nvSpPr>
          <p:cNvPr id="15365" name="Date Placeholder 1">
            <a:extLst>
              <a:ext uri="{FF2B5EF4-FFF2-40B4-BE49-F238E27FC236}">
                <a16:creationId xmlns:a16="http://schemas.microsoft.com/office/drawing/2014/main" id="{B33BB8D5-0B44-4F32-8F6A-C13D653644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01655" indent="-26986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081011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512798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944585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388710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832834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276958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721082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>
                <a:latin typeface="Arial" panose="020B0604020202020204" pitchFamily="34" charset="0"/>
                <a:cs typeface="Arial" panose="020B0604020202020204" pitchFamily="34" charset="0"/>
              </a:rPr>
              <a:t>3/10/2015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>
            <a:extLst>
              <a:ext uri="{FF2B5EF4-FFF2-40B4-BE49-F238E27FC236}">
                <a16:creationId xmlns:a16="http://schemas.microsoft.com/office/drawing/2014/main" id="{B9C482E0-3432-4B14-8104-E68A9F465E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>
            <a:extLst>
              <a:ext uri="{FF2B5EF4-FFF2-40B4-BE49-F238E27FC236}">
                <a16:creationId xmlns:a16="http://schemas.microsoft.com/office/drawing/2014/main" id="{224C7830-E9F1-4668-AC17-B37C40ABED5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1748" name="Slide Number Placeholder 3">
            <a:extLst>
              <a:ext uri="{FF2B5EF4-FFF2-40B4-BE49-F238E27FC236}">
                <a16:creationId xmlns:a16="http://schemas.microsoft.com/office/drawing/2014/main" id="{66F0812B-1457-4019-832D-67E24E4C3B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01655" indent="-26986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081011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512798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944585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388710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832834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276958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721082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8B62ABA-FD51-40D6-BC4E-EB503C301561}" type="slidenum">
              <a:rPr lang="en-US" altLang="en-US" sz="130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38</a:t>
            </a:fld>
            <a:endParaRPr lang="en-US" altLang="en-US" sz="1300">
              <a:latin typeface="Arial" panose="020B0604020202020204" pitchFamily="34" charset="0"/>
            </a:endParaRPr>
          </a:p>
        </p:txBody>
      </p:sp>
      <p:sp>
        <p:nvSpPr>
          <p:cNvPr id="31749" name="Date Placeholder 1">
            <a:extLst>
              <a:ext uri="{FF2B5EF4-FFF2-40B4-BE49-F238E27FC236}">
                <a16:creationId xmlns:a16="http://schemas.microsoft.com/office/drawing/2014/main" id="{A3910474-0AD0-4E1D-A33D-35D1202A64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01655" indent="-26986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081011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512798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944585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388710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832834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276958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721082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>
                <a:latin typeface="Arial" panose="020B0604020202020204" pitchFamily="34" charset="0"/>
                <a:cs typeface="Arial" panose="020B0604020202020204" pitchFamily="34" charset="0"/>
              </a:rPr>
              <a:t>3/10/2015</a:t>
            </a:r>
          </a:p>
        </p:txBody>
      </p:sp>
    </p:spTree>
    <p:extLst>
      <p:ext uri="{BB962C8B-B14F-4D97-AF65-F5344CB8AC3E}">
        <p14:creationId xmlns:p14="http://schemas.microsoft.com/office/powerpoint/2010/main" val="11001355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>
            <a:extLst>
              <a:ext uri="{FF2B5EF4-FFF2-40B4-BE49-F238E27FC236}">
                <a16:creationId xmlns:a16="http://schemas.microsoft.com/office/drawing/2014/main" id="{B9C482E0-3432-4B14-8104-E68A9F465E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>
            <a:extLst>
              <a:ext uri="{FF2B5EF4-FFF2-40B4-BE49-F238E27FC236}">
                <a16:creationId xmlns:a16="http://schemas.microsoft.com/office/drawing/2014/main" id="{224C7830-E9F1-4668-AC17-B37C40ABED5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1748" name="Slide Number Placeholder 3">
            <a:extLst>
              <a:ext uri="{FF2B5EF4-FFF2-40B4-BE49-F238E27FC236}">
                <a16:creationId xmlns:a16="http://schemas.microsoft.com/office/drawing/2014/main" id="{66F0812B-1457-4019-832D-67E24E4C3B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01655" indent="-26986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081011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512798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944585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388710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832834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276958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721082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8B62ABA-FD51-40D6-BC4E-EB503C301561}" type="slidenum">
              <a:rPr lang="en-US" altLang="en-US" sz="130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39</a:t>
            </a:fld>
            <a:endParaRPr lang="en-US" altLang="en-US" sz="1300">
              <a:latin typeface="Arial" panose="020B0604020202020204" pitchFamily="34" charset="0"/>
            </a:endParaRPr>
          </a:p>
        </p:txBody>
      </p:sp>
      <p:sp>
        <p:nvSpPr>
          <p:cNvPr id="31749" name="Date Placeholder 1">
            <a:extLst>
              <a:ext uri="{FF2B5EF4-FFF2-40B4-BE49-F238E27FC236}">
                <a16:creationId xmlns:a16="http://schemas.microsoft.com/office/drawing/2014/main" id="{A3910474-0AD0-4E1D-A33D-35D1202A64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01655" indent="-26986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081011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512798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944585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388710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832834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276958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721082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>
                <a:latin typeface="Arial" panose="020B0604020202020204" pitchFamily="34" charset="0"/>
                <a:cs typeface="Arial" panose="020B0604020202020204" pitchFamily="34" charset="0"/>
              </a:rPr>
              <a:t>3/10/2015</a:t>
            </a:r>
          </a:p>
        </p:txBody>
      </p:sp>
    </p:spTree>
    <p:extLst>
      <p:ext uri="{BB962C8B-B14F-4D97-AF65-F5344CB8AC3E}">
        <p14:creationId xmlns:p14="http://schemas.microsoft.com/office/powerpoint/2010/main" val="3820928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>
            <a:extLst>
              <a:ext uri="{FF2B5EF4-FFF2-40B4-BE49-F238E27FC236}">
                <a16:creationId xmlns:a16="http://schemas.microsoft.com/office/drawing/2014/main" id="{B9C482E0-3432-4B14-8104-E68A9F465E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>
            <a:extLst>
              <a:ext uri="{FF2B5EF4-FFF2-40B4-BE49-F238E27FC236}">
                <a16:creationId xmlns:a16="http://schemas.microsoft.com/office/drawing/2014/main" id="{224C7830-E9F1-4668-AC17-B37C40ABED5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1748" name="Slide Number Placeholder 3">
            <a:extLst>
              <a:ext uri="{FF2B5EF4-FFF2-40B4-BE49-F238E27FC236}">
                <a16:creationId xmlns:a16="http://schemas.microsoft.com/office/drawing/2014/main" id="{66F0812B-1457-4019-832D-67E24E4C3B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01655" indent="-26986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081011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512798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944585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388710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832834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276958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721082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8B62ABA-FD51-40D6-BC4E-EB503C301561}" type="slidenum">
              <a:rPr lang="en-US" altLang="en-US" sz="130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40</a:t>
            </a:fld>
            <a:endParaRPr lang="en-US" altLang="en-US" sz="1300">
              <a:latin typeface="Arial" panose="020B0604020202020204" pitchFamily="34" charset="0"/>
            </a:endParaRPr>
          </a:p>
        </p:txBody>
      </p:sp>
      <p:sp>
        <p:nvSpPr>
          <p:cNvPr id="31749" name="Date Placeholder 1">
            <a:extLst>
              <a:ext uri="{FF2B5EF4-FFF2-40B4-BE49-F238E27FC236}">
                <a16:creationId xmlns:a16="http://schemas.microsoft.com/office/drawing/2014/main" id="{A3910474-0AD0-4E1D-A33D-35D1202A64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01655" indent="-26986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081011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512798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944585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388710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832834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276958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721082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>
                <a:latin typeface="Arial" panose="020B0604020202020204" pitchFamily="34" charset="0"/>
                <a:cs typeface="Arial" panose="020B0604020202020204" pitchFamily="34" charset="0"/>
              </a:rPr>
              <a:t>3/10/2015</a:t>
            </a:r>
          </a:p>
        </p:txBody>
      </p:sp>
    </p:spTree>
    <p:extLst>
      <p:ext uri="{BB962C8B-B14F-4D97-AF65-F5344CB8AC3E}">
        <p14:creationId xmlns:p14="http://schemas.microsoft.com/office/powerpoint/2010/main" val="29704094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>
            <a:extLst>
              <a:ext uri="{FF2B5EF4-FFF2-40B4-BE49-F238E27FC236}">
                <a16:creationId xmlns:a16="http://schemas.microsoft.com/office/drawing/2014/main" id="{B9C482E0-3432-4B14-8104-E68A9F465E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>
            <a:extLst>
              <a:ext uri="{FF2B5EF4-FFF2-40B4-BE49-F238E27FC236}">
                <a16:creationId xmlns:a16="http://schemas.microsoft.com/office/drawing/2014/main" id="{224C7830-E9F1-4668-AC17-B37C40ABED5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1748" name="Slide Number Placeholder 3">
            <a:extLst>
              <a:ext uri="{FF2B5EF4-FFF2-40B4-BE49-F238E27FC236}">
                <a16:creationId xmlns:a16="http://schemas.microsoft.com/office/drawing/2014/main" id="{66F0812B-1457-4019-832D-67E24E4C3B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01655" indent="-26986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081011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512798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944585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388710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832834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276958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721082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8B62ABA-FD51-40D6-BC4E-EB503C301561}" type="slidenum">
              <a:rPr lang="en-US" altLang="en-US" sz="130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41</a:t>
            </a:fld>
            <a:endParaRPr lang="en-US" altLang="en-US" sz="1300">
              <a:latin typeface="Arial" panose="020B0604020202020204" pitchFamily="34" charset="0"/>
            </a:endParaRPr>
          </a:p>
        </p:txBody>
      </p:sp>
      <p:sp>
        <p:nvSpPr>
          <p:cNvPr id="31749" name="Date Placeholder 1">
            <a:extLst>
              <a:ext uri="{FF2B5EF4-FFF2-40B4-BE49-F238E27FC236}">
                <a16:creationId xmlns:a16="http://schemas.microsoft.com/office/drawing/2014/main" id="{A3910474-0AD0-4E1D-A33D-35D1202A64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01655" indent="-26986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081011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512798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944585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388710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832834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276958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721082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>
                <a:latin typeface="Arial" panose="020B0604020202020204" pitchFamily="34" charset="0"/>
                <a:cs typeface="Arial" panose="020B0604020202020204" pitchFamily="34" charset="0"/>
              </a:rPr>
              <a:t>3/10/2015</a:t>
            </a:r>
          </a:p>
        </p:txBody>
      </p:sp>
    </p:spTree>
    <p:extLst>
      <p:ext uri="{BB962C8B-B14F-4D97-AF65-F5344CB8AC3E}">
        <p14:creationId xmlns:p14="http://schemas.microsoft.com/office/powerpoint/2010/main" val="17081786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>
            <a:extLst>
              <a:ext uri="{FF2B5EF4-FFF2-40B4-BE49-F238E27FC236}">
                <a16:creationId xmlns:a16="http://schemas.microsoft.com/office/drawing/2014/main" id="{B9C482E0-3432-4B14-8104-E68A9F465E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>
            <a:extLst>
              <a:ext uri="{FF2B5EF4-FFF2-40B4-BE49-F238E27FC236}">
                <a16:creationId xmlns:a16="http://schemas.microsoft.com/office/drawing/2014/main" id="{224C7830-E9F1-4668-AC17-B37C40ABED5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1748" name="Slide Number Placeholder 3">
            <a:extLst>
              <a:ext uri="{FF2B5EF4-FFF2-40B4-BE49-F238E27FC236}">
                <a16:creationId xmlns:a16="http://schemas.microsoft.com/office/drawing/2014/main" id="{66F0812B-1457-4019-832D-67E24E4C3B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01655" indent="-26986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081011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512798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944585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388710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832834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276958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721082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8B62ABA-FD51-40D6-BC4E-EB503C301561}" type="slidenum">
              <a:rPr lang="en-US" altLang="en-US" sz="130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42</a:t>
            </a:fld>
            <a:endParaRPr lang="en-US" altLang="en-US" sz="1300">
              <a:latin typeface="Arial" panose="020B0604020202020204" pitchFamily="34" charset="0"/>
            </a:endParaRPr>
          </a:p>
        </p:txBody>
      </p:sp>
      <p:sp>
        <p:nvSpPr>
          <p:cNvPr id="31749" name="Date Placeholder 1">
            <a:extLst>
              <a:ext uri="{FF2B5EF4-FFF2-40B4-BE49-F238E27FC236}">
                <a16:creationId xmlns:a16="http://schemas.microsoft.com/office/drawing/2014/main" id="{A3910474-0AD0-4E1D-A33D-35D1202A64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01655" indent="-26986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081011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512798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944585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388710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832834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276958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721082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>
                <a:latin typeface="Arial" panose="020B0604020202020204" pitchFamily="34" charset="0"/>
                <a:cs typeface="Arial" panose="020B0604020202020204" pitchFamily="34" charset="0"/>
              </a:rPr>
              <a:t>3/10/2015</a:t>
            </a:r>
          </a:p>
        </p:txBody>
      </p:sp>
    </p:spTree>
    <p:extLst>
      <p:ext uri="{BB962C8B-B14F-4D97-AF65-F5344CB8AC3E}">
        <p14:creationId xmlns:p14="http://schemas.microsoft.com/office/powerpoint/2010/main" val="1100135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>
            <a:extLst>
              <a:ext uri="{FF2B5EF4-FFF2-40B4-BE49-F238E27FC236}">
                <a16:creationId xmlns:a16="http://schemas.microsoft.com/office/drawing/2014/main" id="{B9C482E0-3432-4B14-8104-E68A9F465E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>
            <a:extLst>
              <a:ext uri="{FF2B5EF4-FFF2-40B4-BE49-F238E27FC236}">
                <a16:creationId xmlns:a16="http://schemas.microsoft.com/office/drawing/2014/main" id="{224C7830-E9F1-4668-AC17-B37C40ABED5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1748" name="Slide Number Placeholder 3">
            <a:extLst>
              <a:ext uri="{FF2B5EF4-FFF2-40B4-BE49-F238E27FC236}">
                <a16:creationId xmlns:a16="http://schemas.microsoft.com/office/drawing/2014/main" id="{66F0812B-1457-4019-832D-67E24E4C3B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66623" indent="-256394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027038" indent="-205115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437267" indent="-205115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847496" indent="-205115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269446" indent="-20511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691396" indent="-20511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113346" indent="-20511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535296" indent="-20511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8B62ABA-FD51-40D6-BC4E-EB503C301561}" type="slidenum">
              <a:rPr lang="en-US" altLang="en-US" sz="120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31749" name="Date Placeholder 1">
            <a:extLst>
              <a:ext uri="{FF2B5EF4-FFF2-40B4-BE49-F238E27FC236}">
                <a16:creationId xmlns:a16="http://schemas.microsoft.com/office/drawing/2014/main" id="{A3910474-0AD0-4E1D-A33D-35D1202A64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66623" indent="-256394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027038" indent="-205115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437267" indent="-205115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847496" indent="-205115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269446" indent="-20511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691396" indent="-20511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113346" indent="-20511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535296" indent="-20511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>
                <a:latin typeface="Arial" panose="020B0604020202020204" pitchFamily="34" charset="0"/>
                <a:cs typeface="Arial" panose="020B0604020202020204" pitchFamily="34" charset="0"/>
              </a:rPr>
              <a:t>3/10/2015</a:t>
            </a:r>
          </a:p>
        </p:txBody>
      </p:sp>
    </p:spTree>
    <p:extLst>
      <p:ext uri="{BB962C8B-B14F-4D97-AF65-F5344CB8AC3E}">
        <p14:creationId xmlns:p14="http://schemas.microsoft.com/office/powerpoint/2010/main" val="2145104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>
            <a:extLst>
              <a:ext uri="{FF2B5EF4-FFF2-40B4-BE49-F238E27FC236}">
                <a16:creationId xmlns:a16="http://schemas.microsoft.com/office/drawing/2014/main" id="{B9C482E0-3432-4B14-8104-E68A9F465E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>
            <a:extLst>
              <a:ext uri="{FF2B5EF4-FFF2-40B4-BE49-F238E27FC236}">
                <a16:creationId xmlns:a16="http://schemas.microsoft.com/office/drawing/2014/main" id="{224C7830-E9F1-4668-AC17-B37C40ABED5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1748" name="Slide Number Placeholder 3">
            <a:extLst>
              <a:ext uri="{FF2B5EF4-FFF2-40B4-BE49-F238E27FC236}">
                <a16:creationId xmlns:a16="http://schemas.microsoft.com/office/drawing/2014/main" id="{66F0812B-1457-4019-832D-67E24E4C3B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66623" indent="-256394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027038" indent="-205115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437267" indent="-205115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847496" indent="-205115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269446" indent="-20511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691396" indent="-20511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113346" indent="-20511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535296" indent="-20511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8B62ABA-FD51-40D6-BC4E-EB503C301561}" type="slidenum">
              <a:rPr lang="en-US" altLang="en-US" sz="120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6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31749" name="Date Placeholder 1">
            <a:extLst>
              <a:ext uri="{FF2B5EF4-FFF2-40B4-BE49-F238E27FC236}">
                <a16:creationId xmlns:a16="http://schemas.microsoft.com/office/drawing/2014/main" id="{A3910474-0AD0-4E1D-A33D-35D1202A64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66623" indent="-256394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027038" indent="-205115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437267" indent="-205115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847496" indent="-205115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269446" indent="-20511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691396" indent="-20511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113346" indent="-20511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535296" indent="-20511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>
                <a:latin typeface="Arial" panose="020B0604020202020204" pitchFamily="34" charset="0"/>
                <a:cs typeface="Arial" panose="020B0604020202020204" pitchFamily="34" charset="0"/>
              </a:rPr>
              <a:t>3/10/2015</a:t>
            </a:r>
          </a:p>
        </p:txBody>
      </p:sp>
    </p:spTree>
    <p:extLst>
      <p:ext uri="{BB962C8B-B14F-4D97-AF65-F5344CB8AC3E}">
        <p14:creationId xmlns:p14="http://schemas.microsoft.com/office/powerpoint/2010/main" val="206086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>
            <a:extLst>
              <a:ext uri="{FF2B5EF4-FFF2-40B4-BE49-F238E27FC236}">
                <a16:creationId xmlns:a16="http://schemas.microsoft.com/office/drawing/2014/main" id="{B9C482E0-3432-4B14-8104-E68A9F465E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>
            <a:extLst>
              <a:ext uri="{FF2B5EF4-FFF2-40B4-BE49-F238E27FC236}">
                <a16:creationId xmlns:a16="http://schemas.microsoft.com/office/drawing/2014/main" id="{224C7830-E9F1-4668-AC17-B37C40ABED5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1748" name="Slide Number Placeholder 3">
            <a:extLst>
              <a:ext uri="{FF2B5EF4-FFF2-40B4-BE49-F238E27FC236}">
                <a16:creationId xmlns:a16="http://schemas.microsoft.com/office/drawing/2014/main" id="{66F0812B-1457-4019-832D-67E24E4C3B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66623" indent="-256394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027038" indent="-205115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437267" indent="-205115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847496" indent="-205115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269446" indent="-20511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691396" indent="-20511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113346" indent="-20511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535296" indent="-20511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8B62ABA-FD51-40D6-BC4E-EB503C301561}" type="slidenum">
              <a:rPr lang="en-US" altLang="en-US" sz="120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7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31749" name="Date Placeholder 1">
            <a:extLst>
              <a:ext uri="{FF2B5EF4-FFF2-40B4-BE49-F238E27FC236}">
                <a16:creationId xmlns:a16="http://schemas.microsoft.com/office/drawing/2014/main" id="{A3910474-0AD0-4E1D-A33D-35D1202A64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66623" indent="-256394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027038" indent="-205115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437267" indent="-205115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847496" indent="-205115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269446" indent="-20511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691396" indent="-20511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113346" indent="-20511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535296" indent="-20511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>
                <a:latin typeface="Arial" panose="020B0604020202020204" pitchFamily="34" charset="0"/>
                <a:cs typeface="Arial" panose="020B0604020202020204" pitchFamily="34" charset="0"/>
              </a:rPr>
              <a:t>3/10/2015</a:t>
            </a:r>
          </a:p>
        </p:txBody>
      </p:sp>
    </p:spTree>
    <p:extLst>
      <p:ext uri="{BB962C8B-B14F-4D97-AF65-F5344CB8AC3E}">
        <p14:creationId xmlns:p14="http://schemas.microsoft.com/office/powerpoint/2010/main" val="1542338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>
            <a:extLst>
              <a:ext uri="{FF2B5EF4-FFF2-40B4-BE49-F238E27FC236}">
                <a16:creationId xmlns:a16="http://schemas.microsoft.com/office/drawing/2014/main" id="{B9C482E0-3432-4B14-8104-E68A9F465EC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>
            <a:extLst>
              <a:ext uri="{FF2B5EF4-FFF2-40B4-BE49-F238E27FC236}">
                <a16:creationId xmlns:a16="http://schemas.microsoft.com/office/drawing/2014/main" id="{224C7830-E9F1-4668-AC17-B37C40ABED5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1748" name="Slide Number Placeholder 3">
            <a:extLst>
              <a:ext uri="{FF2B5EF4-FFF2-40B4-BE49-F238E27FC236}">
                <a16:creationId xmlns:a16="http://schemas.microsoft.com/office/drawing/2014/main" id="{66F0812B-1457-4019-832D-67E24E4C3B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66623" indent="-256394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027038" indent="-205115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437267" indent="-205115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847496" indent="-205115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269446" indent="-20511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691396" indent="-20511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113346" indent="-20511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535296" indent="-20511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8B62ABA-FD51-40D6-BC4E-EB503C301561}" type="slidenum">
              <a:rPr lang="en-US" altLang="en-US" sz="120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8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31749" name="Date Placeholder 1">
            <a:extLst>
              <a:ext uri="{FF2B5EF4-FFF2-40B4-BE49-F238E27FC236}">
                <a16:creationId xmlns:a16="http://schemas.microsoft.com/office/drawing/2014/main" id="{A3910474-0AD0-4E1D-A33D-35D1202A64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66623" indent="-256394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027038" indent="-205115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437267" indent="-205115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847496" indent="-205115">
              <a:spcBef>
                <a:spcPct val="30000"/>
              </a:spcBef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269446" indent="-20511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691396" indent="-20511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113346" indent="-20511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535296" indent="-205115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200">
                <a:latin typeface="Arial" panose="020B0604020202020204" pitchFamily="34" charset="0"/>
                <a:cs typeface="Arial" panose="020B0604020202020204" pitchFamily="34" charset="0"/>
              </a:rPr>
              <a:t>3/10/2015</a:t>
            </a:r>
          </a:p>
        </p:txBody>
      </p:sp>
    </p:spTree>
    <p:extLst>
      <p:ext uri="{BB962C8B-B14F-4D97-AF65-F5344CB8AC3E}">
        <p14:creationId xmlns:p14="http://schemas.microsoft.com/office/powerpoint/2010/main" val="1100135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>
            <a:extLst>
              <a:ext uri="{FF2B5EF4-FFF2-40B4-BE49-F238E27FC236}">
                <a16:creationId xmlns:a16="http://schemas.microsoft.com/office/drawing/2014/main" id="{54A90A98-AE46-4A70-8B15-FFAFD142FC7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>
            <a:extLst>
              <a:ext uri="{FF2B5EF4-FFF2-40B4-BE49-F238E27FC236}">
                <a16:creationId xmlns:a16="http://schemas.microsoft.com/office/drawing/2014/main" id="{2BC42CF7-C0A3-45DB-973D-79F6256075C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7C4E9AE9-8AC5-4382-AB3E-91A373F0B1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01655" indent="-26986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081011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512798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944585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388710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832834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276958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721082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AD345E1-CA36-4769-926F-C93C00C53676}" type="slidenum">
              <a:rPr lang="en-US" altLang="en-US" sz="130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14</a:t>
            </a:fld>
            <a:endParaRPr lang="en-US" altLang="en-US" sz="1300">
              <a:latin typeface="Arial" panose="020B0604020202020204" pitchFamily="34" charset="0"/>
            </a:endParaRPr>
          </a:p>
        </p:txBody>
      </p:sp>
      <p:sp>
        <p:nvSpPr>
          <p:cNvPr id="15365" name="Date Placeholder 1">
            <a:extLst>
              <a:ext uri="{FF2B5EF4-FFF2-40B4-BE49-F238E27FC236}">
                <a16:creationId xmlns:a16="http://schemas.microsoft.com/office/drawing/2014/main" id="{B33BB8D5-0B44-4F32-8F6A-C13D653644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01655" indent="-26986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081011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512798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944585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388710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832834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276958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721082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>
                <a:latin typeface="Arial" panose="020B0604020202020204" pitchFamily="34" charset="0"/>
                <a:cs typeface="Arial" panose="020B0604020202020204" pitchFamily="34" charset="0"/>
              </a:rPr>
              <a:t>3/10/2015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>
            <a:extLst>
              <a:ext uri="{FF2B5EF4-FFF2-40B4-BE49-F238E27FC236}">
                <a16:creationId xmlns:a16="http://schemas.microsoft.com/office/drawing/2014/main" id="{54A90A98-AE46-4A70-8B15-FFAFD142FC7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>
            <a:extLst>
              <a:ext uri="{FF2B5EF4-FFF2-40B4-BE49-F238E27FC236}">
                <a16:creationId xmlns:a16="http://schemas.microsoft.com/office/drawing/2014/main" id="{2BC42CF7-C0A3-45DB-973D-79F6256075C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7C4E9AE9-8AC5-4382-AB3E-91A373F0B1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01655" indent="-26986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081011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512798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944585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388710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832834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276958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721082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AD345E1-CA36-4769-926F-C93C00C53676}" type="slidenum">
              <a:rPr lang="en-US" altLang="en-US" sz="130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15</a:t>
            </a:fld>
            <a:endParaRPr lang="en-US" altLang="en-US" sz="1300">
              <a:latin typeface="Arial" panose="020B0604020202020204" pitchFamily="34" charset="0"/>
            </a:endParaRPr>
          </a:p>
        </p:txBody>
      </p:sp>
      <p:sp>
        <p:nvSpPr>
          <p:cNvPr id="15365" name="Date Placeholder 1">
            <a:extLst>
              <a:ext uri="{FF2B5EF4-FFF2-40B4-BE49-F238E27FC236}">
                <a16:creationId xmlns:a16="http://schemas.microsoft.com/office/drawing/2014/main" id="{B33BB8D5-0B44-4F32-8F6A-C13D653644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01655" indent="-26986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081011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512798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944585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388710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832834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276958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721082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>
                <a:latin typeface="Arial" panose="020B0604020202020204" pitchFamily="34" charset="0"/>
                <a:cs typeface="Arial" panose="020B0604020202020204" pitchFamily="34" charset="0"/>
              </a:rPr>
              <a:t>3/10/2015</a:t>
            </a:r>
          </a:p>
        </p:txBody>
      </p:sp>
    </p:spTree>
    <p:extLst>
      <p:ext uri="{BB962C8B-B14F-4D97-AF65-F5344CB8AC3E}">
        <p14:creationId xmlns:p14="http://schemas.microsoft.com/office/powerpoint/2010/main" val="190020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>
            <a:extLst>
              <a:ext uri="{FF2B5EF4-FFF2-40B4-BE49-F238E27FC236}">
                <a16:creationId xmlns:a16="http://schemas.microsoft.com/office/drawing/2014/main" id="{54A90A98-AE46-4A70-8B15-FFAFD142FC7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>
            <a:extLst>
              <a:ext uri="{FF2B5EF4-FFF2-40B4-BE49-F238E27FC236}">
                <a16:creationId xmlns:a16="http://schemas.microsoft.com/office/drawing/2014/main" id="{2BC42CF7-C0A3-45DB-973D-79F6256075C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7C4E9AE9-8AC5-4382-AB3E-91A373F0B1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01655" indent="-26986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081011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512798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944585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388710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832834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276958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721082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AD345E1-CA36-4769-926F-C93C00C53676}" type="slidenum">
              <a:rPr lang="en-US" altLang="en-US" sz="130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20</a:t>
            </a:fld>
            <a:endParaRPr lang="en-US" altLang="en-US" sz="1300">
              <a:latin typeface="Arial" panose="020B0604020202020204" pitchFamily="34" charset="0"/>
            </a:endParaRPr>
          </a:p>
        </p:txBody>
      </p:sp>
      <p:sp>
        <p:nvSpPr>
          <p:cNvPr id="15365" name="Date Placeholder 1">
            <a:extLst>
              <a:ext uri="{FF2B5EF4-FFF2-40B4-BE49-F238E27FC236}">
                <a16:creationId xmlns:a16="http://schemas.microsoft.com/office/drawing/2014/main" id="{B33BB8D5-0B44-4F32-8F6A-C13D653644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01655" indent="-26986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081011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512798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944585" indent="-215894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388710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832834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276958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721082" indent="-21589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>
                <a:latin typeface="Arial" panose="020B0604020202020204" pitchFamily="34" charset="0"/>
                <a:cs typeface="Arial" panose="020B0604020202020204" pitchFamily="34" charset="0"/>
              </a:rPr>
              <a:t>3/10/2015</a:t>
            </a:r>
          </a:p>
        </p:txBody>
      </p:sp>
    </p:spTree>
    <p:extLst>
      <p:ext uri="{BB962C8B-B14F-4D97-AF65-F5344CB8AC3E}">
        <p14:creationId xmlns:p14="http://schemas.microsoft.com/office/powerpoint/2010/main" val="361140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52990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5292080" y="0"/>
            <a:ext cx="3851920" cy="2780928"/>
          </a:xfrm>
          <a:prstGeom prst="rect">
            <a:avLst/>
          </a:prstGeom>
          <a:solidFill>
            <a:srgbClr val="26899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01828" y="2780928"/>
            <a:ext cx="3851920" cy="4063628"/>
          </a:xfrm>
          <a:prstGeom prst="rect">
            <a:avLst/>
          </a:prstGeom>
          <a:solidFill>
            <a:srgbClr val="45A86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08104" y="5517232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altLang="en-US" sz="1200" b="0" dirty="0">
                <a:solidFill>
                  <a:schemeClr val="bg1"/>
                </a:solidFill>
                <a:latin typeface="Liberation Sans"/>
                <a:cs typeface="Liberation Sans"/>
              </a:rPr>
              <a:t>KIMMEL </a:t>
            </a:r>
            <a:r>
              <a:rPr lang="en-CA" altLang="en-US" sz="1200" b="0" dirty="0">
                <a:solidFill>
                  <a:schemeClr val="bg1"/>
                </a:solidFill>
                <a:latin typeface="Liberation Sans"/>
                <a:cs typeface="Liberation Sans"/>
                <a:sym typeface="Symbol" pitchFamily="18" charset="2"/>
              </a:rPr>
              <a:t> WEYGANDT  KIESO </a:t>
            </a:r>
            <a:r>
              <a:rPr lang="en-CA" altLang="en-US" sz="1200" b="0" baseline="0" dirty="0">
                <a:solidFill>
                  <a:schemeClr val="bg1"/>
                </a:solidFill>
                <a:latin typeface="Liberation Sans"/>
                <a:cs typeface="Liberation Sans"/>
                <a:sym typeface="Symbol" pitchFamily="18" charset="2"/>
              </a:rPr>
              <a:t> </a:t>
            </a:r>
            <a:r>
              <a:rPr lang="en-CA" altLang="en-US" sz="1200" b="0" dirty="0">
                <a:solidFill>
                  <a:schemeClr val="bg1"/>
                </a:solidFill>
                <a:latin typeface="Liberation Sans"/>
                <a:cs typeface="Liberation Sans"/>
                <a:sym typeface="Symbol" pitchFamily="18" charset="2"/>
              </a:rPr>
              <a:t>TRENHOLM  IRVINE  BURNLEY</a:t>
            </a:r>
            <a:endParaRPr lang="en-CA" altLang="en-US" sz="1200" b="0" dirty="0">
              <a:solidFill>
                <a:schemeClr val="bg1"/>
              </a:solidFill>
              <a:latin typeface="Liberation Sans"/>
              <a:cs typeface="Liberation Sans"/>
            </a:endParaRPr>
          </a:p>
          <a:p>
            <a:endParaRPr lang="en-US" sz="1200" b="0" dirty="0">
              <a:solidFill>
                <a:schemeClr val="bg1"/>
              </a:solidFill>
              <a:latin typeface="Liberation Sans"/>
              <a:cs typeface="Liberation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97636" y="2996952"/>
            <a:ext cx="363589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altLang="en-US" sz="3800" b="0" dirty="0">
                <a:solidFill>
                  <a:schemeClr val="bg1"/>
                </a:solidFill>
                <a:latin typeface="Liberation Sans"/>
                <a:cs typeface="Liberation Sans"/>
              </a:rPr>
              <a:t>FINANCIAL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altLang="en-US" sz="3800" b="0" dirty="0">
                <a:solidFill>
                  <a:schemeClr val="bg1"/>
                </a:solidFill>
                <a:latin typeface="Liberation Sans"/>
                <a:cs typeface="Liberation Sans"/>
              </a:rPr>
              <a:t>ACCOUNTING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08103" y="4221088"/>
            <a:ext cx="2664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altLang="en-US" sz="2400" b="0" dirty="0">
                <a:solidFill>
                  <a:schemeClr val="bg1"/>
                </a:solidFill>
                <a:latin typeface="Liberation Sans"/>
                <a:cs typeface="Liberation Sans"/>
              </a:rPr>
              <a:t>Tools for Business Decision-Making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08104" y="5085184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CA" altLang="en-US" sz="1600" b="0" dirty="0">
                <a:solidFill>
                  <a:schemeClr val="bg1"/>
                </a:solidFill>
                <a:latin typeface="Liberation Sans"/>
                <a:cs typeface="Liberation Sans"/>
              </a:rPr>
              <a:t>Seventh Canadian Edition</a:t>
            </a:r>
          </a:p>
          <a:p>
            <a:endParaRPr lang="en-US" sz="1200" b="0" dirty="0">
              <a:solidFill>
                <a:schemeClr val="bg1"/>
              </a:solidFill>
              <a:latin typeface="Liberation Sans"/>
              <a:cs typeface="Liberation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_Learning Objective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 cstate="print"/>
          <a:srcRect l="38872" r="48273"/>
          <a:stretch>
            <a:fillRect/>
          </a:stretch>
        </p:blipFill>
        <p:spPr bwMode="auto">
          <a:xfrm>
            <a:off x="0" y="0"/>
            <a:ext cx="9715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996950" y="1481138"/>
            <a:ext cx="757596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lvl="1">
              <a:defRPr/>
            </a:pPr>
            <a:r>
              <a:rPr lang="en-CA" altLang="en-US" sz="2400" dirty="0">
                <a:latin typeface="Liberation Sans"/>
                <a:cs typeface="Liberation Sans"/>
              </a:rPr>
              <a:t>After studying this chapter, students should be able to:</a:t>
            </a:r>
          </a:p>
          <a:p>
            <a:pPr>
              <a:defRPr/>
            </a:pPr>
            <a:endParaRPr lang="en-CA" altLang="en-US" dirty="0">
              <a:latin typeface="Liberation Sans"/>
              <a:cs typeface="Liberation Sans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971550" y="0"/>
            <a:ext cx="8172450" cy="584200"/>
          </a:xfrm>
          <a:prstGeom prst="rect">
            <a:avLst/>
          </a:prstGeom>
          <a:solidFill>
            <a:srgbClr val="F7983A"/>
          </a:solidFill>
          <a:ln w="76200">
            <a:solidFill>
              <a:srgbClr val="F7983A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en-CA" altLang="en-US" sz="3200" b="1" dirty="0">
                <a:latin typeface="Liberation Sans"/>
                <a:cs typeface="Liberation Sans"/>
              </a:rPr>
              <a:t>LEARNING OBJECTIVES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97194" y="1988840"/>
            <a:ext cx="7895286" cy="4608512"/>
          </a:xfrm>
        </p:spPr>
        <p:txBody>
          <a:bodyPr/>
          <a:lstStyle>
            <a:lvl2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 baseline="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71603" y="584775"/>
            <a:ext cx="8172397" cy="775491"/>
          </a:xfrm>
          <a:solidFill>
            <a:schemeClr val="bg1"/>
          </a:solidFill>
          <a:ln w="76200">
            <a:solidFill>
              <a:srgbClr val="F7983A"/>
            </a:solidFill>
          </a:ln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 cstate="print"/>
          <a:srcRect l="38872" r="48273"/>
          <a:stretch>
            <a:fillRect/>
          </a:stretch>
        </p:blipFill>
        <p:spPr bwMode="auto">
          <a:xfrm>
            <a:off x="0" y="0"/>
            <a:ext cx="9715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616" y="1412776"/>
            <a:ext cx="7848869" cy="4824536"/>
          </a:xfrm>
        </p:spPr>
        <p:txBody>
          <a:bodyPr/>
          <a:lstStyle>
            <a:lvl2pPr>
              <a:defRPr>
                <a:solidFill>
                  <a:srgbClr val="AA4F37"/>
                </a:solidFill>
              </a:defRPr>
            </a:lvl2pPr>
            <a:lvl3pPr>
              <a:defRPr>
                <a:solidFill>
                  <a:srgbClr val="70731F"/>
                </a:solidFill>
              </a:defRPr>
            </a:lvl3pPr>
            <a:lvl4pPr>
              <a:defRPr>
                <a:solidFill>
                  <a:srgbClr val="F7983A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3" y="0"/>
            <a:ext cx="8172397" cy="1143000"/>
          </a:xfrm>
          <a:ln w="76200">
            <a:solidFill>
              <a:srgbClr val="F7983A"/>
            </a:solidFill>
          </a:ln>
        </p:spPr>
        <p:txBody>
          <a:bodyPr>
            <a:normAutofit/>
          </a:bodyPr>
          <a:lstStyle>
            <a:lvl1pPr algn="l">
              <a:defRPr sz="3200" b="1" baseline="0"/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 cstate="print"/>
          <a:srcRect l="38872" r="48273"/>
          <a:stretch>
            <a:fillRect/>
          </a:stretch>
        </p:blipFill>
        <p:spPr bwMode="auto">
          <a:xfrm>
            <a:off x="0" y="0"/>
            <a:ext cx="9715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617" y="1412776"/>
            <a:ext cx="3744416" cy="4824536"/>
          </a:xfrm>
        </p:spPr>
        <p:txBody>
          <a:bodyPr/>
          <a:lstStyle>
            <a:lvl2pPr>
              <a:defRPr>
                <a:solidFill>
                  <a:srgbClr val="AA4F37"/>
                </a:solidFill>
              </a:defRPr>
            </a:lvl2pPr>
            <a:lvl3pPr>
              <a:defRPr>
                <a:solidFill>
                  <a:srgbClr val="70731F"/>
                </a:solidFill>
              </a:defRPr>
            </a:lvl3pPr>
            <a:lvl4pPr>
              <a:defRPr>
                <a:solidFill>
                  <a:srgbClr val="F7983A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3" y="0"/>
            <a:ext cx="8172397" cy="1143000"/>
          </a:xfrm>
          <a:ln w="76200">
            <a:solidFill>
              <a:srgbClr val="F7983A"/>
            </a:solidFill>
          </a:ln>
        </p:spPr>
        <p:txBody>
          <a:bodyPr>
            <a:normAutofit/>
          </a:bodyPr>
          <a:lstStyle>
            <a:lvl1pPr algn="l">
              <a:defRPr sz="3200" b="1" baseline="0"/>
            </a:lvl1pPr>
          </a:lstStyle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5076056" y="1412776"/>
            <a:ext cx="3744416" cy="4824536"/>
          </a:xfrm>
        </p:spPr>
        <p:txBody>
          <a:bodyPr/>
          <a:lstStyle>
            <a:lvl2pPr>
              <a:defRPr>
                <a:solidFill>
                  <a:srgbClr val="AA4F37"/>
                </a:solidFill>
              </a:defRPr>
            </a:lvl2pPr>
            <a:lvl3pPr>
              <a:defRPr>
                <a:solidFill>
                  <a:srgbClr val="70731F"/>
                </a:solidFill>
              </a:defRPr>
            </a:lvl3pPr>
            <a:lvl4pPr>
              <a:defRPr>
                <a:solidFill>
                  <a:srgbClr val="F7983A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B689E89-A7DC-4504-9995-1337690179BE}" type="datetimeFigureOut">
              <a:rPr lang="en-CA" smtClean="0"/>
              <a:pPr>
                <a:defRPr/>
              </a:pPr>
              <a:t>2019-11-17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344670-D5C2-4D5E-8F2C-5A85291EA78A}" type="slidenum">
              <a:rPr lang="en-CA" smtClean="0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8231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76" b="51201"/>
          <a:stretch/>
        </p:blipFill>
        <p:spPr bwMode="auto">
          <a:xfrm>
            <a:off x="0" y="-34280"/>
            <a:ext cx="9144000" cy="3465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26899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iberation San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024" y="3933056"/>
            <a:ext cx="9120104" cy="936104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17073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1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340768"/>
          </a:xfrm>
          <a:prstGeom prst="rect">
            <a:avLst/>
          </a:prstGeom>
          <a:solidFill>
            <a:srgbClr val="26899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Liberation Sans"/>
                <a:cs typeface="Liberation Sans"/>
              </a:rPr>
              <a:t>Learning</a:t>
            </a:r>
            <a:r>
              <a:rPr lang="en-US" sz="3200" baseline="0" dirty="0">
                <a:latin typeface="Liberation Sans"/>
                <a:cs typeface="Liberation Sans"/>
              </a:rPr>
              <a:t> Objectives</a:t>
            </a:r>
            <a:endParaRPr lang="en-US" sz="3200" dirty="0">
              <a:latin typeface="Liberation Sans"/>
              <a:cs typeface="Liberation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073" y="1412776"/>
            <a:ext cx="8229600" cy="45259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arning Objectives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61244" y="1628800"/>
            <a:ext cx="8559228" cy="4824536"/>
          </a:xfrm>
        </p:spPr>
        <p:txBody>
          <a:bodyPr/>
          <a:lstStyle>
            <a:lvl2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/>
            </a:lvl2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268760"/>
          </a:xfrm>
          <a:solidFill>
            <a:srgbClr val="268997"/>
          </a:solidFill>
        </p:spPr>
        <p:txBody>
          <a:bodyPr>
            <a:noAutofit/>
          </a:bodyPr>
          <a:lstStyle>
            <a:lvl1pPr algn="ctr">
              <a:defRPr sz="4000" b="0">
                <a:solidFill>
                  <a:schemeClr val="bg1"/>
                </a:solidFill>
                <a:latin typeface="Liberation Sans"/>
                <a:cs typeface="Liberation Sans"/>
              </a:defRPr>
            </a:lvl1pPr>
          </a:lstStyle>
          <a:p>
            <a:r>
              <a:rPr lang="en-CA"/>
              <a:t>Click to edit Master title style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defTabSz="914400" eaLnBrk="1" hangingPunct="1">
              <a:lnSpc>
                <a:spcPct val="100000"/>
              </a:lnSpc>
              <a:buClrTx/>
              <a:buSzTx/>
              <a:buFontTx/>
              <a:buNone/>
              <a:defRPr>
                <a:solidFill>
                  <a:srgbClr val="7F7F7F"/>
                </a:solidFill>
                <a:latin typeface="Liberation Sans"/>
                <a:ea typeface="Liberation Sans"/>
              </a:defRPr>
            </a:lvl1pPr>
          </a:lstStyle>
          <a:p>
            <a:pPr>
              <a:defRPr/>
            </a:pPr>
            <a:r>
              <a:rPr lang="en-US"/>
              <a:t>Copyright © John Wiley &amp; Sons Canada, Ltd.</a:t>
            </a:r>
            <a:endParaRPr lang="en-CA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4400" eaLnBrk="1" hangingPunct="1">
              <a:lnSpc>
                <a:spcPct val="100000"/>
              </a:lnSpc>
              <a:buClrTx/>
              <a:buSzTx/>
              <a:buFontTx/>
              <a:buNone/>
              <a:defRPr>
                <a:latin typeface="Liberation Sans"/>
                <a:ea typeface="Liberation Sans"/>
              </a:defRPr>
            </a:lvl1pPr>
          </a:lstStyle>
          <a:p>
            <a:pPr>
              <a:defRPr/>
            </a:pPr>
            <a:fld id="{261ED4A2-D4CC-42BF-8AB3-8E74C8E496EC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Content1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59243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36170" t="-88886" b="-187272"/>
            </a:stretch>
          </a:blip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073" y="1412776"/>
            <a:ext cx="8229600" cy="4525963"/>
          </a:xfrm>
        </p:spPr>
        <p:txBody>
          <a:bodyPr/>
          <a:lstStyle>
            <a:lvl2pPr>
              <a:defRPr>
                <a:solidFill>
                  <a:srgbClr val="AA4F37"/>
                </a:solidFill>
              </a:defRPr>
            </a:lvl2pPr>
            <a:lvl3pPr>
              <a:defRPr>
                <a:solidFill>
                  <a:srgbClr val="70731F"/>
                </a:solidFill>
              </a:defRPr>
            </a:lvl3pPr>
            <a:lvl4pPr>
              <a:defRPr>
                <a:solidFill>
                  <a:srgbClr val="F7983A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 cstate="print"/>
          <a:srcRect b="61755"/>
          <a:stretch>
            <a:fillRect/>
          </a:stretch>
        </p:blipFill>
        <p:spPr bwMode="auto">
          <a:xfrm>
            <a:off x="-117475" y="1444625"/>
            <a:ext cx="9261475" cy="541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107950" y="-31750"/>
            <a:ext cx="9251950" cy="15382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CA" altLang="en-US" sz="5400" b="1" dirty="0">
                <a:solidFill>
                  <a:srgbClr val="70731F"/>
                </a:solidFill>
                <a:latin typeface="Liberation Sans"/>
                <a:cs typeface="Liberation Sans"/>
              </a:rPr>
              <a:t>FINANCIAL ACCOUNTING</a:t>
            </a:r>
          </a:p>
          <a:p>
            <a:pPr algn="ctr">
              <a:defRPr/>
            </a:pPr>
            <a:r>
              <a:rPr lang="en-CA" altLang="en-US" sz="2400" b="1" i="1" dirty="0">
                <a:solidFill>
                  <a:srgbClr val="70731F"/>
                </a:solidFill>
                <a:latin typeface="Liberation Sans"/>
                <a:cs typeface="Liberation Sans"/>
              </a:rPr>
              <a:t>Tools for Business Decision-Making</a:t>
            </a:r>
          </a:p>
          <a:p>
            <a:pPr algn="ctr">
              <a:defRPr/>
            </a:pPr>
            <a:r>
              <a:rPr lang="en-CA" altLang="en-US" sz="1600" b="1" dirty="0">
                <a:solidFill>
                  <a:srgbClr val="AA4F37"/>
                </a:solidFill>
                <a:latin typeface="Liberation Sans"/>
                <a:cs typeface="Liberation Sans"/>
              </a:rPr>
              <a:t>KIMMEL </a:t>
            </a:r>
            <a:r>
              <a:rPr lang="en-CA" altLang="en-US" sz="1600" b="1" dirty="0">
                <a:solidFill>
                  <a:srgbClr val="AA4F37"/>
                </a:solidFill>
                <a:latin typeface="Liberation Sans"/>
                <a:cs typeface="Liberation Sans"/>
                <a:sym typeface="Symbol" pitchFamily="18" charset="2"/>
              </a:rPr>
              <a:t> WEYGANDT  KIESO  TRENHOLM  IRVINE</a:t>
            </a:r>
            <a:endParaRPr lang="en-CA" altLang="en-US" sz="1600" b="1" dirty="0">
              <a:solidFill>
                <a:srgbClr val="AA4F37"/>
              </a:solidFill>
              <a:latin typeface="Liberation Sans"/>
              <a:cs typeface="Liberation San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896" y="1844824"/>
            <a:ext cx="9120104" cy="936104"/>
          </a:xfrm>
        </p:spPr>
        <p:txBody>
          <a:bodyPr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arning Objectives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07159" y="1268760"/>
            <a:ext cx="8856984" cy="4176464"/>
          </a:xfrm>
        </p:spPr>
        <p:txBody>
          <a:bodyPr/>
          <a:lstStyle>
            <a:lvl2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/>
            </a:lvl2pPr>
          </a:lstStyle>
          <a:p>
            <a:pPr lvl="1"/>
            <a:endParaRPr lang="en-CA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052735"/>
          </a:xfrm>
          <a:solidFill>
            <a:srgbClr val="F7983A"/>
          </a:solidFill>
        </p:spPr>
        <p:txBody>
          <a:bodyPr>
            <a:noAutofit/>
          </a:bodyPr>
          <a:lstStyle>
            <a:lvl1pPr algn="ctr">
              <a:defRPr sz="4000" b="1">
                <a:solidFill>
                  <a:schemeClr val="bg1"/>
                </a:solidFill>
                <a:latin typeface="Liberation Sans"/>
                <a:cs typeface="Liberation Sans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2990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104" y="1124744"/>
            <a:ext cx="3327765" cy="2808312"/>
          </a:xfrm>
          <a:ln w="76200">
            <a:solidFill>
              <a:srgbClr val="F7983A"/>
            </a:solidFill>
          </a:ln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edit Master title style</a:t>
            </a:r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CA" altLang="en-US"/>
              <a:t>Click to edit Master title style</a:t>
            </a:r>
            <a:endParaRPr lang="en-CA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altLang="en-US" dirty="0"/>
              <a:t>Click to edit Master text styles</a:t>
            </a:r>
          </a:p>
          <a:p>
            <a:pPr lvl="1"/>
            <a:r>
              <a:rPr lang="en-CA" altLang="en-US" dirty="0"/>
              <a:t>Second level</a:t>
            </a:r>
          </a:p>
          <a:p>
            <a:pPr lvl="2"/>
            <a:r>
              <a:rPr lang="en-CA" altLang="en-US" dirty="0"/>
              <a:t>Third level</a:t>
            </a:r>
          </a:p>
          <a:p>
            <a:pPr lvl="3"/>
            <a:r>
              <a:rPr lang="en-CA" altLang="en-US" dirty="0"/>
              <a:t>Fourth level</a:t>
            </a:r>
          </a:p>
          <a:p>
            <a:pPr lvl="4"/>
            <a:r>
              <a:rPr lang="en-CA" alt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Liberation Sans"/>
                <a:cs typeface="+mn-cs"/>
              </a:defRPr>
            </a:lvl1pPr>
          </a:lstStyle>
          <a:p>
            <a:pPr>
              <a:defRPr/>
            </a:pPr>
            <a:fld id="{2B689E89-A7DC-4504-9995-1337690179BE}" type="datetimeFigureOut">
              <a:rPr lang="en-CA" smtClean="0"/>
              <a:pPr>
                <a:defRPr/>
              </a:pPr>
              <a:t>2019-11-17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Liberation Sans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Liberation Sans"/>
                <a:cs typeface="+mn-cs"/>
              </a:defRPr>
            </a:lvl1pPr>
          </a:lstStyle>
          <a:p>
            <a:pPr>
              <a:defRPr/>
            </a:pPr>
            <a:fld id="{BB344670-D5C2-4D5E-8F2C-5A85291EA78A}" type="slidenum">
              <a:rPr lang="en-CA" smtClean="0"/>
              <a:pPr>
                <a:defRPr/>
              </a:pPr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9" r:id="rId2"/>
    <p:sldLayoutId id="2147483724" r:id="rId3"/>
    <p:sldLayoutId id="2147483725" r:id="rId4"/>
    <p:sldLayoutId id="2147483726" r:id="rId5"/>
    <p:sldLayoutId id="2147483727" r:id="rId6"/>
    <p:sldLayoutId id="2147483712" r:id="rId7"/>
    <p:sldLayoutId id="2147483714" r:id="rId8"/>
    <p:sldLayoutId id="2147483716" r:id="rId9"/>
    <p:sldLayoutId id="2147483717" r:id="rId10"/>
    <p:sldLayoutId id="2147483718" r:id="rId11"/>
    <p:sldLayoutId id="2147483719" r:id="rId12"/>
    <p:sldLayoutId id="2147483730" r:id="rId13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Liberation Sans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Liberation Sans"/>
          <a:ea typeface="+mn-ea"/>
          <a:cs typeface="+mn-cs"/>
        </a:defRPr>
      </a:lvl1pPr>
      <a:lvl2pPr marL="914400" indent="-457200" algn="l" rtl="0" eaLnBrk="1" fontAlgn="base" hangingPunct="1">
        <a:spcBef>
          <a:spcPct val="20000"/>
        </a:spcBef>
        <a:spcAft>
          <a:spcPct val="0"/>
        </a:spcAft>
        <a:buFont typeface="Arial"/>
        <a:buChar char="•"/>
        <a:defRPr sz="2600" kern="1200">
          <a:solidFill>
            <a:schemeClr val="tx1"/>
          </a:solidFill>
          <a:latin typeface="Liberation Sans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Liberation Sans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200" kern="1200">
          <a:solidFill>
            <a:schemeClr val="tx1"/>
          </a:solidFill>
          <a:latin typeface="Liberation Sans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Liberation Sans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슬라이드 번호 개체 틀 1">
            <a:extLst>
              <a:ext uri="{FF2B5EF4-FFF2-40B4-BE49-F238E27FC236}">
                <a16:creationId xmlns:a16="http://schemas.microsoft.com/office/drawing/2014/main" id="{8664E445-0CE9-4E7F-9C8B-5D05FB4F5243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010400" y="6599238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EF0ABA3-A54A-420F-9688-E2525C9D7C65}" type="slidenum">
              <a:rPr lang="en-US" altLang="en-US" sz="12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 bwMode="auto">
          <a:xfrm>
            <a:off x="-1" y="0"/>
            <a:ext cx="9144000" cy="980728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36170" t="-88886" b="-187272"/>
            </a:stretch>
          </a:blip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bg1"/>
                </a:solidFill>
                <a:latin typeface="Liberation Sans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CA" altLang="en-US" dirty="0"/>
              <a:t>Review of </a:t>
            </a:r>
            <a:r>
              <a:rPr lang="en-CA" altLang="en-US" dirty="0" err="1"/>
              <a:t>Ch</a:t>
            </a:r>
            <a:r>
              <a:rPr lang="en-CA" altLang="en-US" dirty="0"/>
              <a:t> 9 Long-lived assets </a:t>
            </a:r>
          </a:p>
        </p:txBody>
      </p:sp>
      <p:sp>
        <p:nvSpPr>
          <p:cNvPr id="2" name="Rectangle 1"/>
          <p:cNvSpPr/>
          <p:nvPr/>
        </p:nvSpPr>
        <p:spPr>
          <a:xfrm>
            <a:off x="35496" y="1124744"/>
            <a:ext cx="8292771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altLang="en-US" sz="2400" b="1" dirty="0"/>
              <a:t>Depreciation of PPE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CA" altLang="en-US" sz="800" b="1" dirty="0"/>
          </a:p>
          <a:p>
            <a:r>
              <a:rPr lang="en-CA" altLang="en-US" sz="2400" b="1" dirty="0" err="1"/>
              <a:t>Derecognition</a:t>
            </a:r>
            <a:r>
              <a:rPr lang="en-CA" altLang="en-US" sz="2400" b="1" dirty="0"/>
              <a:t> of PPE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sz="2400" dirty="0">
                <a:cs typeface="Liberation Sans"/>
              </a:rPr>
              <a:t>Update depreciation</a:t>
            </a:r>
          </a:p>
          <a:p>
            <a:pPr marL="1257300" lvl="2" indent="-457200">
              <a:buFont typeface="Arial"/>
              <a:buChar char="•"/>
            </a:pPr>
            <a:r>
              <a:rPr lang="en-US" sz="2400" dirty="0">
                <a:cs typeface="Liberation Sans"/>
              </a:rPr>
              <a:t>Depreciation for the fraction of the year to the date of disposal must be recorded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sz="2400" dirty="0">
                <a:cs typeface="Liberation Sans"/>
              </a:rPr>
              <a:t>Calculate carrying amount = Cost – Accumulated depreciation</a:t>
            </a:r>
          </a:p>
          <a:p>
            <a:pPr marL="514350" indent="-514350" eaLnBrk="1" hangingPunct="1">
              <a:buFont typeface="+mj-lt"/>
              <a:buAutoNum type="arabicPeriod"/>
            </a:pPr>
            <a:r>
              <a:rPr lang="en-US" sz="2400" dirty="0">
                <a:cs typeface="Liberation Sans"/>
              </a:rPr>
              <a:t>Calculate gain or loss=Proceeds – carrying amount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sz="2400" dirty="0">
                <a:cs typeface="Liberation Sans"/>
              </a:rPr>
              <a:t>Record disposal: Remove cost of asset and accumulated depreciation. Record proceeds and gain or loss on disposition</a:t>
            </a:r>
          </a:p>
          <a:p>
            <a:endParaRPr lang="en-US" sz="24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084510"/>
              </p:ext>
            </p:extLst>
          </p:nvPr>
        </p:nvGraphicFramePr>
        <p:xfrm>
          <a:off x="97160" y="1628800"/>
          <a:ext cx="8723312" cy="1695450"/>
        </p:xfrm>
        <a:graphic>
          <a:graphicData uri="http://schemas.openxmlformats.org/drawingml/2006/table">
            <a:tbl>
              <a:tblPr/>
              <a:tblGrid>
                <a:gridCol w="17385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47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>
                          <a:effectLst/>
                          <a:latin typeface="inherit"/>
                        </a:rPr>
                        <a:t>Straight-line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0" i="0" dirty="0">
                          <a:effectLst/>
                          <a:latin typeface="MJXc-TeX-main-R"/>
                        </a:rPr>
                        <a:t>(Cost−Residual Value)/ Useful life</a:t>
                      </a:r>
                      <a:endParaRPr lang="en-US" sz="2000" dirty="0">
                        <a:effectLst/>
                        <a:latin typeface="inherit"/>
                      </a:endParaRP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>
                          <a:effectLst/>
                          <a:latin typeface="inherit"/>
                        </a:rPr>
                        <a:t>Diminishing-balance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0" i="0" dirty="0">
                          <a:effectLst/>
                          <a:latin typeface="MJXc-TeX-main-R"/>
                        </a:rPr>
                        <a:t>(Cost−Accumulated Depreciation)×Depreciation Rate (Straight-Line </a:t>
                      </a:r>
                      <a:r>
                        <a:rPr lang="en-US" sz="2000" b="0" i="0" dirty="0" err="1">
                          <a:effectLst/>
                          <a:latin typeface="MJXc-TeX-main-R"/>
                        </a:rPr>
                        <a:t>Rate×Multiplier</a:t>
                      </a:r>
                      <a:r>
                        <a:rPr lang="en-US" sz="2000" b="0" i="0" dirty="0">
                          <a:effectLst/>
                          <a:latin typeface="MJXc-TeX-main-R"/>
                        </a:rPr>
                        <a:t>)</a:t>
                      </a:r>
                      <a:endParaRPr lang="en-US" sz="2000" dirty="0">
                        <a:effectLst/>
                        <a:latin typeface="inherit"/>
                      </a:endParaRP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1" dirty="0">
                          <a:effectLst/>
                          <a:latin typeface="inherit"/>
                        </a:rPr>
                        <a:t>Units-of-production</a:t>
                      </a: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b="0" i="0" dirty="0">
                          <a:effectLst/>
                          <a:latin typeface="MJXc-TeX-main-R"/>
                        </a:rPr>
                        <a:t>(Cost−Residual Value)/(Total Estimated Units of Activity)×(Actual Units of Activity During the Year)</a:t>
                      </a:r>
                      <a:endParaRPr lang="en-US" sz="2000" dirty="0">
                        <a:effectLst/>
                        <a:latin typeface="inherit"/>
                      </a:endParaRP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643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807" y="692696"/>
            <a:ext cx="8671673" cy="495801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182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807" y="692696"/>
            <a:ext cx="8671673" cy="495801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497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95536" y="1844824"/>
            <a:ext cx="8343204" cy="4104456"/>
          </a:xfrm>
        </p:spPr>
        <p:txBody>
          <a:bodyPr/>
          <a:lstStyle/>
          <a:p>
            <a:pPr>
              <a:buFont typeface="Arial" pitchFamily="34" charset="0"/>
              <a:buNone/>
            </a:pPr>
            <a:r>
              <a:rPr lang="en-CA" sz="2800" dirty="0"/>
              <a:t>LO 1: Account for current liabilities.</a:t>
            </a:r>
          </a:p>
          <a:p>
            <a:pPr>
              <a:buFont typeface="Arial" pitchFamily="34" charset="0"/>
              <a:buNone/>
            </a:pPr>
            <a:r>
              <a:rPr lang="en-CA" sz="2800" dirty="0"/>
              <a:t>LO 2: Account for instalment notes payable.</a:t>
            </a:r>
          </a:p>
          <a:p>
            <a:pPr>
              <a:buFont typeface="Arial" pitchFamily="34" charset="0"/>
              <a:buNone/>
            </a:pPr>
            <a:r>
              <a:rPr lang="en-CA" sz="2800" dirty="0"/>
              <a:t>LO 3: Identify the requirements for the financial</a:t>
            </a:r>
          </a:p>
          <a:p>
            <a:pPr>
              <a:buFont typeface="Arial" pitchFamily="34" charset="0"/>
              <a:buNone/>
            </a:pPr>
            <a:r>
              <a:rPr lang="en-CA" sz="2800" dirty="0"/>
              <a:t>statement presentation and analysis of liabilities.</a:t>
            </a:r>
            <a:endParaRPr lang="en-US" sz="2800" dirty="0"/>
          </a:p>
        </p:txBody>
      </p:sp>
      <p:sp>
        <p:nvSpPr>
          <p:cNvPr id="12291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CA" altLang="en-US" sz="3600" dirty="0"/>
              <a:t>Ch10 </a:t>
            </a:r>
            <a:r>
              <a:rPr lang="en-CA" sz="3600" dirty="0"/>
              <a:t>A FURTHER LOOK AT FINANCIAL STATEMENTS</a:t>
            </a:r>
            <a:r>
              <a:rPr lang="en-CA" altLang="en-US" sz="3600" dirty="0"/>
              <a:t>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35496" y="908720"/>
            <a:ext cx="9289032" cy="5805264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Types of current liabilities include:</a:t>
            </a:r>
          </a:p>
          <a:p>
            <a:pPr marL="457200" lvl="1" indent="-457200">
              <a:buFont typeface="Arial"/>
              <a:buChar char="•"/>
            </a:pPr>
            <a:r>
              <a:rPr lang="en-US" sz="2400" dirty="0"/>
              <a:t>Bank indebtedness from operating lines of credit</a:t>
            </a:r>
          </a:p>
          <a:p>
            <a:pPr marL="457200" lvl="1" indent="-457200">
              <a:buFont typeface="Arial"/>
              <a:buChar char="•"/>
            </a:pPr>
            <a:r>
              <a:rPr lang="en-US" sz="2400" dirty="0"/>
              <a:t>Accounts payable and accrued liabilities</a:t>
            </a:r>
          </a:p>
          <a:p>
            <a:pPr marL="457200" lvl="1" indent="-457200">
              <a:buFont typeface="Arial"/>
              <a:buChar char="•"/>
            </a:pPr>
            <a:r>
              <a:rPr lang="en-US" sz="2400" dirty="0"/>
              <a:t>Unearned revenue</a:t>
            </a:r>
          </a:p>
          <a:p>
            <a:pPr marL="457200" lvl="1" indent="-457200">
              <a:buFont typeface="Arial"/>
              <a:buChar char="•"/>
            </a:pPr>
            <a:r>
              <a:rPr lang="en-US" sz="2400" dirty="0"/>
              <a:t>Notes and loans payable</a:t>
            </a:r>
          </a:p>
          <a:p>
            <a:pPr marL="457200" lvl="1" indent="-457200">
              <a:buFont typeface="Arial"/>
              <a:buChar char="•"/>
            </a:pPr>
            <a:r>
              <a:rPr lang="en-US" sz="2400" dirty="0"/>
              <a:t>Sales taxes       Federal: GST; Provincial: PST or QST; Combined as harmonized sales tax (HST) in some provinces</a:t>
            </a:r>
          </a:p>
          <a:p>
            <a:pPr marL="1257300" lvl="2" indent="-457200">
              <a:buFont typeface="Arial"/>
              <a:buChar char="•"/>
            </a:pPr>
            <a:r>
              <a:rPr lang="en-US" dirty="0"/>
              <a:t>When paid, debit Sales Tax Payable account, credit Cash</a:t>
            </a:r>
          </a:p>
          <a:p>
            <a:pPr marL="457200" lvl="1" indent="-457200">
              <a:buFont typeface="Arial"/>
              <a:buChar char="•"/>
            </a:pPr>
            <a:r>
              <a:rPr lang="en-US" sz="2400" dirty="0"/>
              <a:t>Property taxes</a:t>
            </a:r>
          </a:p>
          <a:p>
            <a:pPr marL="457200" lvl="1" indent="-457200">
              <a:buFont typeface="Arial"/>
              <a:buChar char="•"/>
            </a:pPr>
            <a:r>
              <a:rPr lang="en-US" sz="2400" dirty="0"/>
              <a:t>Payroll</a:t>
            </a:r>
          </a:p>
          <a:p>
            <a:pPr marL="457200" lvl="1" indent="-457200">
              <a:buFont typeface="Arial"/>
              <a:buChar char="•"/>
            </a:pPr>
            <a:r>
              <a:rPr lang="en-US" sz="2400" dirty="0"/>
              <a:t>Current maturities of non-current debt</a:t>
            </a:r>
          </a:p>
          <a:p>
            <a:pPr marL="457200" lvl="1" indent="-457200">
              <a:buFont typeface="Arial"/>
              <a:buChar char="•"/>
            </a:pPr>
            <a:r>
              <a:rPr lang="en-US" sz="2400" dirty="0"/>
              <a:t>Provisions and contingent liabilities</a:t>
            </a:r>
          </a:p>
          <a:p>
            <a:pPr marL="0" indent="0">
              <a:buNone/>
              <a:defRPr/>
            </a:pPr>
            <a:r>
              <a:rPr lang="en-US" sz="2400" dirty="0"/>
              <a:t>Expected to be paid or settled:</a:t>
            </a:r>
          </a:p>
          <a:p>
            <a:pPr lvl="1">
              <a:defRPr/>
            </a:pPr>
            <a:r>
              <a:rPr lang="en-US" sz="2400" dirty="0"/>
              <a:t>	Through payment by cash, through the transfer of goods or services or through the creation of other current liabilities</a:t>
            </a:r>
          </a:p>
          <a:p>
            <a:pPr marL="457200" indent="-457200">
              <a:buFont typeface="Arial"/>
              <a:buChar char="•"/>
            </a:pPr>
            <a:endParaRPr lang="en-US" sz="2400" dirty="0"/>
          </a:p>
          <a:p>
            <a:endParaRPr lang="en-CA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836712"/>
          </a:xfrm>
        </p:spPr>
        <p:txBody>
          <a:bodyPr/>
          <a:lstStyle/>
          <a:p>
            <a:r>
              <a:rPr lang="en-US" sz="3600" dirty="0"/>
              <a:t>Current Liabilities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EBE7B863-0E58-4A37-805B-9DDC82800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/>
          <a:lstStyle/>
          <a:p>
            <a:pPr eaLnBrk="1" hangingPunct="1"/>
            <a:r>
              <a:rPr lang="en-US" altLang="ko-KR" sz="3600" dirty="0"/>
              <a:t>Operating Line of Credit</a:t>
            </a:r>
            <a:endParaRPr lang="en-US" altLang="en-US" sz="3600" dirty="0">
              <a:ea typeface="맑은 고딕" panose="020B0503020000020004" pitchFamily="50" charset="-127"/>
            </a:endParaRPr>
          </a:p>
        </p:txBody>
      </p:sp>
      <p:sp>
        <p:nvSpPr>
          <p:cNvPr id="14339" name="슬라이드 번호 개체 틀 1">
            <a:extLst>
              <a:ext uri="{FF2B5EF4-FFF2-40B4-BE49-F238E27FC236}">
                <a16:creationId xmlns:a16="http://schemas.microsoft.com/office/drawing/2014/main" id="{D4FCEA54-FE3C-42D2-9E9E-AAEDDD2DF21E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010400" y="6599238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5A1108E-6A86-4CFC-BE0D-80579E943321}" type="slidenum">
              <a:rPr lang="en-US" altLang="en-US" sz="12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D8490AE-0D25-488B-AAFA-88A6CF692570}"/>
              </a:ext>
            </a:extLst>
          </p:cNvPr>
          <p:cNvSpPr txBox="1">
            <a:spLocks/>
          </p:cNvSpPr>
          <p:nvPr/>
        </p:nvSpPr>
        <p:spPr>
          <a:xfrm>
            <a:off x="279972" y="990600"/>
            <a:ext cx="8559228" cy="54102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Pre-arranged agreement between a company and a lender to allow the company to borrow up to an agreed-upon amount</a:t>
            </a:r>
          </a:p>
          <a:p>
            <a:pPr algn="just">
              <a:defRPr/>
            </a:pPr>
            <a:endParaRPr lang="en-US" sz="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defRPr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cash from bank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help manage temporary cash shortfalls</a:t>
            </a:r>
          </a:p>
          <a:p>
            <a:pPr algn="just">
              <a:defRPr/>
            </a:pP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defRPr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Interest is charged using a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floating (or variable)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interest rate</a:t>
            </a:r>
          </a:p>
          <a:p>
            <a:pPr algn="just">
              <a:defRPr/>
            </a:pP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defRPr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(collateral – normally company’s CA) may be required by bank</a:t>
            </a:r>
          </a:p>
          <a:p>
            <a:pPr algn="just">
              <a:defRPr/>
            </a:pP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defRPr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‘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bank indebtedness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 account in BS</a:t>
            </a:r>
          </a:p>
          <a:p>
            <a:pPr marL="0" indent="0" algn="just">
              <a:buFont typeface="Arial" panose="020B0604020202020204" pitchFamily="34" charset="0"/>
              <a:buNone/>
              <a:defRPr/>
            </a:pPr>
            <a:endParaRPr lang="en-C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806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EBE7B863-0E58-4A37-805B-9DDC82800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62000"/>
          </a:xfrm>
        </p:spPr>
        <p:txBody>
          <a:bodyPr/>
          <a:lstStyle/>
          <a:p>
            <a:pPr eaLnBrk="1" hangingPunct="1"/>
            <a:r>
              <a:rPr lang="en-US" altLang="ko-KR" sz="3600" dirty="0"/>
              <a:t>Sales Tax Payable</a:t>
            </a:r>
            <a:endParaRPr lang="en-US" altLang="en-US" sz="3600" dirty="0">
              <a:ea typeface="맑은 고딕" panose="020B0503020000020004" pitchFamily="50" charset="-127"/>
            </a:endParaRPr>
          </a:p>
        </p:txBody>
      </p:sp>
      <p:sp>
        <p:nvSpPr>
          <p:cNvPr id="14339" name="슬라이드 번호 개체 틀 1">
            <a:extLst>
              <a:ext uri="{FF2B5EF4-FFF2-40B4-BE49-F238E27FC236}">
                <a16:creationId xmlns:a16="http://schemas.microsoft.com/office/drawing/2014/main" id="{D4FCEA54-FE3C-42D2-9E9E-AAEDDD2DF21E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010400" y="6599238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5A1108E-6A86-4CFC-BE0D-80579E943321}" type="slidenum">
              <a:rPr lang="en-US" altLang="en-US" sz="12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522CE6-50C3-47CE-BDBB-B67D89FAEA92}"/>
              </a:ext>
            </a:extLst>
          </p:cNvPr>
          <p:cNvSpPr txBox="1">
            <a:spLocks/>
          </p:cNvSpPr>
          <p:nvPr/>
        </p:nvSpPr>
        <p:spPr>
          <a:xfrm>
            <a:off x="261244" y="990600"/>
            <a:ext cx="8559228" cy="482453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Federal Goods and Services Tax (GST): 5%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Provincial Sales Tax (PST or QST): 0 ~ 10%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Combined into one harmonized sales tax (HST) in some provinces – ex. Ontario: 13 ~ 15%</a:t>
            </a:r>
          </a:p>
          <a:p>
            <a:pPr algn="just"/>
            <a:endParaRPr lang="en-US" sz="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Since company (seller) is acting as a </a:t>
            </a: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collection agent</a:t>
            </a:r>
            <a:r>
              <a:rPr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sales tax must be remitted periodically to respective governments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D7E9D8-A90C-4859-BFEF-F64AAF159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30" y="4343400"/>
            <a:ext cx="8491870" cy="12192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2BBB85B-B0D7-4B33-A963-6855EF4AC48D}"/>
              </a:ext>
            </a:extLst>
          </p:cNvPr>
          <p:cNvSpPr txBox="1">
            <a:spLocks/>
          </p:cNvSpPr>
          <p:nvPr/>
        </p:nvSpPr>
        <p:spPr>
          <a:xfrm>
            <a:off x="347330" y="5791200"/>
            <a:ext cx="8473142" cy="51038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eaLnBrk="1" hangingPunct="1">
              <a:buNone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remitted)  Sales Tax Payable   1,200   /    Cash    1,200</a:t>
            </a:r>
          </a:p>
        </p:txBody>
      </p:sp>
    </p:spTree>
    <p:extLst>
      <p:ext uri="{BB962C8B-B14F-4D97-AF65-F5344CB8AC3E}">
        <p14:creationId xmlns:p14="http://schemas.microsoft.com/office/powerpoint/2010/main" val="414075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179512" y="1340768"/>
            <a:ext cx="8640960" cy="5112568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en-US" sz="2400" dirty="0"/>
              <a:t>Businesses that own property pay property taxes for each calendar year to municipal or provincial governments</a:t>
            </a:r>
          </a:p>
          <a:p>
            <a:pPr>
              <a:defRPr/>
            </a:pPr>
            <a:r>
              <a:rPr lang="en-US" sz="2400" dirty="0"/>
              <a:t>Property taxes are calculated at a specified rate for every $100 of the assessed value of the property</a:t>
            </a:r>
          </a:p>
          <a:p>
            <a:pPr>
              <a:defRPr/>
            </a:pPr>
            <a:r>
              <a:rPr lang="en-US" sz="2400" dirty="0"/>
              <a:t>Upon receipt of the property tax bill (assume in March), an expense is recorded for the months that have passed</a:t>
            </a:r>
          </a:p>
          <a:p>
            <a:pPr>
              <a:defRPr/>
            </a:pPr>
            <a:endParaRPr lang="en-US" sz="800" dirty="0"/>
          </a:p>
          <a:p>
            <a:pPr>
              <a:defRPr/>
            </a:pPr>
            <a:r>
              <a:rPr lang="en-US" sz="2400" dirty="0" err="1"/>
              <a:t>Eg</a:t>
            </a:r>
            <a:r>
              <a:rPr lang="en-US" sz="2400" dirty="0"/>
              <a:t>. The whole year tax bill: 6000. Adjusting entry on Mar 1</a:t>
            </a:r>
          </a:p>
          <a:p>
            <a:pPr>
              <a:defRPr/>
            </a:pPr>
            <a:endParaRPr lang="en-US" sz="2400" dirty="0"/>
          </a:p>
          <a:p>
            <a:pPr>
              <a:defRPr/>
            </a:pPr>
            <a:endParaRPr lang="en-US" sz="2400" dirty="0"/>
          </a:p>
          <a:p>
            <a:pPr marL="0" indent="0">
              <a:buFont typeface="Arial" pitchFamily="34" charset="0"/>
              <a:buNone/>
              <a:defRPr/>
            </a:pPr>
            <a:endParaRPr lang="en-CA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Taxes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4921915"/>
            <a:ext cx="8712968" cy="11713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261244" y="1340768"/>
            <a:ext cx="8820472" cy="5112568"/>
          </a:xfrm>
        </p:spPr>
        <p:txBody>
          <a:bodyPr/>
          <a:lstStyle/>
          <a:p>
            <a:r>
              <a:rPr lang="en-US" sz="2400" dirty="0"/>
              <a:t>When paid (assume in May), expense is recorded for additional months that have passed, and prepaid is set up for remaining months </a:t>
            </a:r>
          </a:p>
          <a:p>
            <a:r>
              <a:rPr lang="en-US" sz="2400" dirty="0" err="1"/>
              <a:t>Eg</a:t>
            </a:r>
            <a:r>
              <a:rPr lang="en-US" sz="2400" dirty="0"/>
              <a:t>. Paid 6000 on May 31. The whole year tax bill: 6000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1200" dirty="0"/>
          </a:p>
          <a:p>
            <a:r>
              <a:rPr lang="en-US" sz="2400" dirty="0"/>
              <a:t>Prepaid is cleared to expense at the end of year</a:t>
            </a:r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Taxes Payable (Continued)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56" y="3068960"/>
            <a:ext cx="8432800" cy="1714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5484068"/>
            <a:ext cx="8458200" cy="1257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-108520" y="1196752"/>
            <a:ext cx="9143998" cy="5616624"/>
          </a:xfrm>
        </p:spPr>
        <p:txBody>
          <a:bodyPr rtlCol="0">
            <a:noAutofit/>
          </a:bodyPr>
          <a:lstStyle/>
          <a:p>
            <a:pPr marL="914400" lvl="1" indent="-457200">
              <a:buFont typeface="HYGothic-Extra" charset="0"/>
              <a:buAutoNum type="arabicPeriod"/>
              <a:defRPr/>
            </a:pPr>
            <a:r>
              <a:rPr lang="en-US" sz="2400" dirty="0"/>
              <a:t>Salary or wages owed to employees (known as </a:t>
            </a:r>
            <a:r>
              <a:rPr lang="en-US" sz="2400" u="sng" dirty="0"/>
              <a:t>gross pay</a:t>
            </a:r>
            <a:r>
              <a:rPr lang="en-US" sz="2400" dirty="0"/>
              <a:t>)</a:t>
            </a:r>
          </a:p>
          <a:p>
            <a:pPr marL="914400" lvl="1" indent="-457200">
              <a:buFont typeface="HYGothic-Extra" charset="0"/>
              <a:buAutoNum type="arabicPeriod"/>
              <a:defRPr/>
            </a:pPr>
            <a:r>
              <a:rPr lang="en-US" sz="2400" dirty="0"/>
              <a:t>Employer payroll obligations</a:t>
            </a:r>
          </a:p>
          <a:p>
            <a:pPr lvl="2">
              <a:defRPr/>
            </a:pPr>
            <a:r>
              <a:rPr lang="en-US" dirty="0"/>
              <a:t>Employer</a:t>
            </a:r>
            <a:r>
              <a:rPr lang="en-US" altLang="en-US" dirty="0"/>
              <a:t>’</a:t>
            </a:r>
            <a:r>
              <a:rPr lang="en-US" dirty="0"/>
              <a:t>s share of Canada pension plan (CPP) and EI </a:t>
            </a:r>
          </a:p>
          <a:p>
            <a:pPr lvl="2">
              <a:defRPr/>
            </a:pPr>
            <a:r>
              <a:rPr lang="en-US" dirty="0"/>
              <a:t>Workers</a:t>
            </a:r>
            <a:r>
              <a:rPr lang="en-US" altLang="en-US" dirty="0"/>
              <a:t>’</a:t>
            </a:r>
            <a:r>
              <a:rPr lang="en-US" dirty="0"/>
              <a:t> compensation</a:t>
            </a:r>
          </a:p>
          <a:p>
            <a:pPr lvl="2">
              <a:defRPr/>
            </a:pPr>
            <a:r>
              <a:rPr lang="en-US" dirty="0"/>
              <a:t>Employee benefits:</a:t>
            </a:r>
          </a:p>
          <a:p>
            <a:pPr marL="1544638" lvl="4" indent="-398463">
              <a:buFont typeface="Arial"/>
              <a:buChar char="•"/>
              <a:defRPr/>
            </a:pPr>
            <a:r>
              <a:rPr lang="en-US" sz="2400" dirty="0"/>
              <a:t>Compensated absences (vacation, statutory holidays)</a:t>
            </a:r>
          </a:p>
          <a:p>
            <a:pPr marL="1544638" lvl="4" indent="-398463">
              <a:buFont typeface="Arial"/>
              <a:buChar char="•"/>
              <a:defRPr/>
            </a:pPr>
            <a:r>
              <a:rPr lang="en-US" sz="2400" dirty="0"/>
              <a:t>Employer-sponsored health plans and pensions</a:t>
            </a:r>
          </a:p>
          <a:p>
            <a:pPr marL="914400" lvl="1" indent="-457200">
              <a:buFont typeface="HYGothic-Extra" charset="0"/>
              <a:buAutoNum type="arabicPeriod"/>
              <a:defRPr/>
            </a:pPr>
            <a:r>
              <a:rPr lang="en-US" sz="2400" dirty="0"/>
              <a:t>Payroll deductions from employees</a:t>
            </a:r>
            <a:r>
              <a:rPr lang="en-US" altLang="en-US" sz="2400" dirty="0"/>
              <a:t>’</a:t>
            </a:r>
            <a:r>
              <a:rPr lang="en-US" sz="2400" dirty="0"/>
              <a:t> gross pay</a:t>
            </a:r>
          </a:p>
          <a:p>
            <a:pPr marL="1714500" lvl="2" indent="-457200">
              <a:defRPr/>
            </a:pPr>
            <a:r>
              <a:rPr lang="en-US" dirty="0"/>
              <a:t>Mandatory</a:t>
            </a:r>
          </a:p>
          <a:p>
            <a:pPr marL="1714500" lvl="2" indent="-457200">
              <a:defRPr/>
            </a:pPr>
            <a:r>
              <a:rPr lang="en-US" dirty="0"/>
              <a:t>Voluntary</a:t>
            </a:r>
          </a:p>
          <a:p>
            <a:pPr marL="0" indent="0">
              <a:buNone/>
              <a:defRPr/>
            </a:pPr>
            <a:endParaRPr lang="en-CA" sz="2400" dirty="0"/>
          </a:p>
          <a:p>
            <a:pPr marL="914400" lvl="1" indent="-457200">
              <a:buFont typeface="HYGothic-Extra" charset="0"/>
              <a:buAutoNum type="arabicPeriod"/>
              <a:defRPr/>
            </a:pPr>
            <a:endParaRPr lang="en-US" sz="2400" dirty="0"/>
          </a:p>
          <a:p>
            <a:pPr marL="0" indent="0">
              <a:buFont typeface="Arial" pitchFamily="34" charset="0"/>
              <a:buNone/>
              <a:defRPr/>
            </a:pPr>
            <a:endParaRPr lang="en-CA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980728"/>
          </a:xfrm>
        </p:spPr>
        <p:txBody>
          <a:bodyPr/>
          <a:lstStyle/>
          <a:p>
            <a:pPr marL="0" indent="0">
              <a:defRPr/>
            </a:pPr>
            <a:r>
              <a:rPr lang="en-US" sz="3200" dirty="0"/>
              <a:t>3 Types of Liabilities related to salaries / wages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4623"/>
            <a:ext cx="7632848" cy="6765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7526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슬라이드 번호 개체 틀 1">
            <a:extLst>
              <a:ext uri="{FF2B5EF4-FFF2-40B4-BE49-F238E27FC236}">
                <a16:creationId xmlns:a16="http://schemas.microsoft.com/office/drawing/2014/main" id="{8664E445-0CE9-4E7F-9C8B-5D05FB4F5243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010400" y="6599238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EF0ABA3-A54A-420F-9688-E2525C9D7C65}" type="slidenum">
              <a:rPr lang="en-US" altLang="en-US" sz="12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 bwMode="auto">
          <a:xfrm>
            <a:off x="-1" y="0"/>
            <a:ext cx="9144000" cy="1196752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36170" t="-88886" b="-187272"/>
            </a:stretch>
          </a:blip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chemeClr val="bg1"/>
                </a:solidFill>
                <a:latin typeface="Liberation Sans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CA" altLang="en-US" dirty="0"/>
              <a:t>Review of </a:t>
            </a:r>
            <a:r>
              <a:rPr lang="en-CA" altLang="en-US" dirty="0" err="1"/>
              <a:t>Ch</a:t>
            </a:r>
            <a:r>
              <a:rPr lang="en-CA" altLang="en-US" dirty="0"/>
              <a:t> 9 Long-lived assets </a:t>
            </a:r>
          </a:p>
          <a:p>
            <a:pPr fontAlgn="auto">
              <a:spcAft>
                <a:spcPts val="0"/>
              </a:spcAft>
              <a:defRPr/>
            </a:pPr>
            <a:r>
              <a:rPr lang="en-CA" altLang="en-US" dirty="0"/>
              <a:t>In class exercise (</a:t>
            </a:r>
            <a:r>
              <a:rPr lang="en-US" altLang="en-US" dirty="0"/>
              <a:t>P9-3A)</a:t>
            </a:r>
            <a:endParaRPr lang="en-CA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35496" y="4111912"/>
            <a:ext cx="829277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Questions</a:t>
            </a:r>
            <a:r>
              <a:rPr lang="en-US" dirty="0"/>
              <a:t>: </a:t>
            </a:r>
          </a:p>
          <a:p>
            <a:pPr marL="342900" indent="-342900">
              <a:buAutoNum type="alphaLcParenBoth"/>
            </a:pPr>
            <a:r>
              <a:rPr lang="en-US" dirty="0"/>
              <a:t>What is the cost of the machine?</a:t>
            </a:r>
          </a:p>
          <a:p>
            <a:pPr marL="342900" indent="-342900">
              <a:buAutoNum type="alphaLcParenBoth"/>
            </a:pPr>
            <a:endParaRPr lang="en-US" dirty="0"/>
          </a:p>
          <a:p>
            <a:r>
              <a:rPr lang="en-US" dirty="0"/>
              <a:t>(b) Based on the double-diminished balance method, what is the accumulated depreciation by the end of 2019?</a:t>
            </a:r>
          </a:p>
          <a:p>
            <a:endParaRPr lang="en-CA" dirty="0"/>
          </a:p>
          <a:p>
            <a:r>
              <a:rPr lang="en-US" dirty="0"/>
              <a:t>(C) Discuss the impact of the cost to recycle the machine at the end of its life to the depreciation schedule.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1484784"/>
            <a:ext cx="8228720" cy="213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79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EBE7B863-0E58-4A37-805B-9DDC82800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533400"/>
          </a:xfrm>
        </p:spPr>
        <p:txBody>
          <a:bodyPr/>
          <a:lstStyle/>
          <a:p>
            <a:pPr eaLnBrk="1" hangingPunct="1"/>
            <a:r>
              <a:rPr lang="en-US" altLang="ko-KR" sz="3600" dirty="0"/>
              <a:t>Payroll</a:t>
            </a:r>
            <a:endParaRPr lang="en-US" altLang="en-US" sz="3600" dirty="0">
              <a:ea typeface="맑은 고딕" panose="020B0503020000020004" pitchFamily="50" charset="-127"/>
            </a:endParaRPr>
          </a:p>
        </p:txBody>
      </p:sp>
      <p:sp>
        <p:nvSpPr>
          <p:cNvPr id="14339" name="슬라이드 번호 개체 틀 1">
            <a:extLst>
              <a:ext uri="{FF2B5EF4-FFF2-40B4-BE49-F238E27FC236}">
                <a16:creationId xmlns:a16="http://schemas.microsoft.com/office/drawing/2014/main" id="{D4FCEA54-FE3C-42D2-9E9E-AAEDDD2DF21E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010400" y="6599238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5A1108E-6A86-4CFC-BE0D-80579E943321}" type="slidenum">
              <a:rPr lang="en-US" altLang="en-US" sz="12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6395EF-8391-44E8-A00D-EE9737814B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28" y="685800"/>
            <a:ext cx="7134772" cy="16122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2C47B40-66F7-47D7-BEA2-5147582F11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28" y="2438400"/>
            <a:ext cx="7134772" cy="14652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C6F0DE5-E49B-4447-BBF1-067A399FB5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28" y="4055985"/>
            <a:ext cx="7134772" cy="8208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0F3E7A5-9D09-4D60-96DC-555127135A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28" y="4953000"/>
            <a:ext cx="7134772" cy="1617215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6059252-8DEB-4D33-B599-240E88876161}"/>
              </a:ext>
            </a:extLst>
          </p:cNvPr>
          <p:cNvSpPr txBox="1">
            <a:spLocks/>
          </p:cNvSpPr>
          <p:nvPr/>
        </p:nvSpPr>
        <p:spPr>
          <a:xfrm>
            <a:off x="7315200" y="959527"/>
            <a:ext cx="1752600" cy="160537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eaLnBrk="1" hangingPunct="1">
              <a:buNone/>
            </a:pP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Gross pay &amp; deductions</a:t>
            </a:r>
          </a:p>
          <a:p>
            <a:pPr marL="0" indent="0" algn="just" eaLnBrk="1" hangingPunct="1">
              <a:buNone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Could be Cash for Salary / P, then omit Mar 9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F0EDCA1-ABF6-40B6-B901-030F7A303154}"/>
              </a:ext>
            </a:extLst>
          </p:cNvPr>
          <p:cNvSpPr txBox="1">
            <a:spLocks/>
          </p:cNvSpPr>
          <p:nvPr/>
        </p:nvSpPr>
        <p:spPr>
          <a:xfrm>
            <a:off x="7315200" y="2807327"/>
            <a:ext cx="1752600" cy="77407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eaLnBrk="1" hangingPunct="1">
              <a:buNone/>
            </a:pP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Employer obligations</a:t>
            </a:r>
            <a:endParaRPr lang="en-GB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40ED979-1194-4C66-AF69-E70E23C744C0}"/>
              </a:ext>
            </a:extLst>
          </p:cNvPr>
          <p:cNvSpPr txBox="1">
            <a:spLocks/>
          </p:cNvSpPr>
          <p:nvPr/>
        </p:nvSpPr>
        <p:spPr>
          <a:xfrm>
            <a:off x="7315200" y="4226566"/>
            <a:ext cx="1752600" cy="49783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eaLnBrk="1" hangingPunct="1">
              <a:buNone/>
            </a:pP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Net pay</a:t>
            </a:r>
            <a:endParaRPr lang="en-GB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CA819E1-D45D-4D46-AB72-5E4FECAF61DD}"/>
              </a:ext>
            </a:extLst>
          </p:cNvPr>
          <p:cNvSpPr txBox="1">
            <a:spLocks/>
          </p:cNvSpPr>
          <p:nvPr/>
        </p:nvSpPr>
        <p:spPr>
          <a:xfrm>
            <a:off x="7239000" y="5445765"/>
            <a:ext cx="1828800" cy="49783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eaLnBrk="1" hangingPunct="1">
              <a:buNone/>
            </a:pP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Remittance</a:t>
            </a:r>
            <a:endParaRPr lang="en-GB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66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796244BA-9F05-427F-A09F-33C244BDF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52400"/>
            <a:ext cx="8991600" cy="990600"/>
          </a:xfrm>
        </p:spPr>
        <p:txBody>
          <a:bodyPr/>
          <a:lstStyle/>
          <a:p>
            <a:pPr eaLnBrk="1" hangingPunct="1"/>
            <a:r>
              <a:rPr lang="en-US" altLang="ko-KR" sz="3600" dirty="0"/>
              <a:t>(Short-Term) Notes Payable</a:t>
            </a:r>
            <a:endParaRPr lang="en-US" altLang="en-US" sz="3600" dirty="0">
              <a:ea typeface="맑은 고딕" panose="020B0503020000020004" pitchFamily="50" charset="-127"/>
            </a:endParaRPr>
          </a:p>
        </p:txBody>
      </p:sp>
      <p:sp>
        <p:nvSpPr>
          <p:cNvPr id="18435" name="슬라이드 번호 개체 틀 1">
            <a:extLst>
              <a:ext uri="{FF2B5EF4-FFF2-40B4-BE49-F238E27FC236}">
                <a16:creationId xmlns:a16="http://schemas.microsoft.com/office/drawing/2014/main" id="{C806FE3D-954A-4E1A-B25B-5C47473EFEAB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010400" y="6599238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185CCF4-2B6B-4F5A-B50C-C3012427D0A0}" type="slidenum">
              <a:rPr lang="en-US" altLang="en-US" sz="12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9EA6CF-7354-450B-B1D6-FBCCDD54BDFE}"/>
              </a:ext>
            </a:extLst>
          </p:cNvPr>
          <p:cNvSpPr txBox="1">
            <a:spLocks/>
          </p:cNvSpPr>
          <p:nvPr/>
        </p:nvSpPr>
        <p:spPr>
          <a:xfrm>
            <a:off x="279972" y="1143000"/>
            <a:ext cx="8559228" cy="525658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700"/>
              </a:spcBef>
              <a:spcAft>
                <a:spcPts val="700"/>
              </a:spcAft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promise to pay a specified amount either at a future date or on demand (similar to AR vs. NR)</a:t>
            </a:r>
          </a:p>
          <a:p>
            <a:pPr algn="just">
              <a:spcBef>
                <a:spcPts val="700"/>
              </a:spcBef>
              <a:spcAft>
                <a:spcPts val="700"/>
              </a:spcAft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Often used instead of accounts payable</a:t>
            </a:r>
          </a:p>
          <a:p>
            <a:pPr algn="just">
              <a:spcBef>
                <a:spcPts val="700"/>
              </a:spcBef>
              <a:spcAft>
                <a:spcPts val="700"/>
              </a:spcAft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written documentation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if needed, for legal remedies</a:t>
            </a:r>
          </a:p>
          <a:p>
            <a:pPr algn="just">
              <a:spcBef>
                <a:spcPts val="700"/>
              </a:spcBef>
              <a:spcAft>
                <a:spcPts val="700"/>
              </a:spcAft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Normally has interest attached (at a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annual rate)</a:t>
            </a:r>
          </a:p>
          <a:p>
            <a:pPr algn="just">
              <a:spcBef>
                <a:spcPts val="700"/>
              </a:spcBef>
              <a:spcAft>
                <a:spcPts val="700"/>
              </a:spcAft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Issued for varying periods of time:</a:t>
            </a:r>
          </a:p>
          <a:p>
            <a:pPr lvl="1" algn="just">
              <a:spcBef>
                <a:spcPts val="700"/>
              </a:spcBef>
              <a:spcAft>
                <a:spcPts val="700"/>
              </a:spcAft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If due within one year of financial statement date, they are classified as current liabilities</a:t>
            </a:r>
          </a:p>
        </p:txBody>
      </p:sp>
    </p:spTree>
    <p:extLst>
      <p:ext uri="{BB962C8B-B14F-4D97-AF65-F5344CB8AC3E}">
        <p14:creationId xmlns:p14="http://schemas.microsoft.com/office/powerpoint/2010/main" val="3245273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796244BA-9F05-427F-A09F-33C244BDF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52400"/>
            <a:ext cx="8991600" cy="685800"/>
          </a:xfrm>
        </p:spPr>
        <p:txBody>
          <a:bodyPr/>
          <a:lstStyle/>
          <a:p>
            <a:pPr eaLnBrk="1" hangingPunct="1"/>
            <a:r>
              <a:rPr lang="en-US" altLang="ko-KR" sz="3600" dirty="0"/>
              <a:t>(Short-Term) Notes Payable</a:t>
            </a:r>
            <a:endParaRPr lang="en-US" altLang="en-US" sz="3600" dirty="0">
              <a:ea typeface="맑은 고딕" panose="020B0503020000020004" pitchFamily="50" charset="-127"/>
            </a:endParaRPr>
          </a:p>
        </p:txBody>
      </p:sp>
      <p:sp>
        <p:nvSpPr>
          <p:cNvPr id="18435" name="슬라이드 번호 개체 틀 1">
            <a:extLst>
              <a:ext uri="{FF2B5EF4-FFF2-40B4-BE49-F238E27FC236}">
                <a16:creationId xmlns:a16="http://schemas.microsoft.com/office/drawing/2014/main" id="{C806FE3D-954A-4E1A-B25B-5C47473EFEAB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010400" y="6599238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185CCF4-2B6B-4F5A-B50C-C3012427D0A0}" type="slidenum">
              <a:rPr lang="en-US" altLang="en-US" sz="12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9EA6CF-7354-450B-B1D6-FBCCDD54BDFE}"/>
              </a:ext>
            </a:extLst>
          </p:cNvPr>
          <p:cNvSpPr txBox="1">
            <a:spLocks/>
          </p:cNvSpPr>
          <p:nvPr/>
        </p:nvSpPr>
        <p:spPr>
          <a:xfrm>
            <a:off x="304800" y="914400"/>
            <a:ext cx="8559228" cy="2133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700"/>
              </a:spcBef>
              <a:spcAft>
                <a:spcPts val="700"/>
              </a:spcAft>
              <a:buNone/>
            </a:pPr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Assume that HSBC Bank (the payee) lends $100,000 to Williams Ltd. (the payer) on March 1. Because this note constitutes a loan from a bank, it is commonly referred to as a bank loan payable. The terms </a:t>
            </a:r>
            <a:r>
              <a:rPr lang="en-US" altLang="ko-KR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notes</a:t>
            </a:r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ko-KR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loans</a:t>
            </a:r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often used interchangeably. The loan is due in four months, on July 1, and bears interest at 3%. Both the principal amount ($100,000) of the loan and the related interest are payable at maturity. </a:t>
            </a:r>
            <a:endParaRPr lang="en-US" sz="2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B21BE8-81F0-40AF-81B2-6CB95AE30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628845"/>
            <a:ext cx="8382000" cy="7907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6D2092D-10E2-4C50-B185-C50E8F8CE1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257800"/>
            <a:ext cx="8382000" cy="960438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DE0BAEB-A036-484B-A63A-3D4C86233967}"/>
              </a:ext>
            </a:extLst>
          </p:cNvPr>
          <p:cNvSpPr txBox="1">
            <a:spLocks/>
          </p:cNvSpPr>
          <p:nvPr/>
        </p:nvSpPr>
        <p:spPr>
          <a:xfrm>
            <a:off x="381000" y="3200400"/>
            <a:ext cx="2438400" cy="39307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eaLnBrk="1" hangingPunct="1">
              <a:buNone/>
            </a:pP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Loan issuance</a:t>
            </a:r>
            <a:endParaRPr lang="en-GB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756F46-D53C-4460-B371-FC6DCC0D5892}"/>
              </a:ext>
            </a:extLst>
          </p:cNvPr>
          <p:cNvSpPr txBox="1">
            <a:spLocks/>
          </p:cNvSpPr>
          <p:nvPr/>
        </p:nvSpPr>
        <p:spPr>
          <a:xfrm>
            <a:off x="381000" y="4864727"/>
            <a:ext cx="6711280" cy="39307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eaLnBrk="1" hangingPunct="1">
              <a:buNone/>
            </a:pP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Adjusting entry at the fiscal year end of March 31</a:t>
            </a:r>
            <a:endParaRPr lang="en-GB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57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796244BA-9F05-427F-A09F-33C244BDF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52400"/>
            <a:ext cx="8991600" cy="685800"/>
          </a:xfrm>
        </p:spPr>
        <p:txBody>
          <a:bodyPr/>
          <a:lstStyle/>
          <a:p>
            <a:pPr eaLnBrk="1" hangingPunct="1"/>
            <a:r>
              <a:rPr lang="en-US" altLang="ko-KR" sz="3600" dirty="0"/>
              <a:t>(Short-Term) Notes Payable</a:t>
            </a:r>
            <a:endParaRPr lang="en-US" altLang="en-US" sz="3600" dirty="0">
              <a:ea typeface="맑은 고딕" panose="020B0503020000020004" pitchFamily="50" charset="-127"/>
            </a:endParaRPr>
          </a:p>
        </p:txBody>
      </p:sp>
      <p:sp>
        <p:nvSpPr>
          <p:cNvPr id="18435" name="슬라이드 번호 개체 틀 1">
            <a:extLst>
              <a:ext uri="{FF2B5EF4-FFF2-40B4-BE49-F238E27FC236}">
                <a16:creationId xmlns:a16="http://schemas.microsoft.com/office/drawing/2014/main" id="{C806FE3D-954A-4E1A-B25B-5C47473EFEAB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010400" y="6599238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185CCF4-2B6B-4F5A-B50C-C3012427D0A0}" type="slidenum">
              <a:rPr lang="en-US" altLang="en-US" sz="12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9EA6CF-7354-450B-B1D6-FBCCDD54BDFE}"/>
              </a:ext>
            </a:extLst>
          </p:cNvPr>
          <p:cNvSpPr txBox="1">
            <a:spLocks/>
          </p:cNvSpPr>
          <p:nvPr/>
        </p:nvSpPr>
        <p:spPr>
          <a:xfrm>
            <a:off x="304800" y="914400"/>
            <a:ext cx="8559228" cy="2133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700"/>
              </a:spcBef>
              <a:spcAft>
                <a:spcPts val="700"/>
              </a:spcAft>
              <a:buNone/>
            </a:pPr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Assume that HSBC Bank (the payee) lends $100,000 to Williams Ltd. (the payer) on March 1. Because this note constitutes a loan from a bank, it is commonly referred to as a bank loan payable. The terms </a:t>
            </a:r>
            <a:r>
              <a:rPr lang="en-US" altLang="ko-KR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notes</a:t>
            </a:r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ko-KR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loans</a:t>
            </a:r>
            <a:r>
              <a:rPr lang="en-US" altLang="ko-K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often used interchangeably. The loan is due in four months, on July 1, and bears interest at 3%. Both the principal amount ($100,000) of the loan and the related interest are payable at maturity. </a:t>
            </a:r>
            <a:endParaRPr lang="en-US" sz="2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00AE090-0165-4F88-9347-EEED3CAA9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656328"/>
            <a:ext cx="8382000" cy="83947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2594555-96E0-47D5-98EB-45DBF3661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724400"/>
            <a:ext cx="8382000" cy="102999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488D863-8797-4361-B8A9-7F3069B3A1F2}"/>
              </a:ext>
            </a:extLst>
          </p:cNvPr>
          <p:cNvSpPr txBox="1">
            <a:spLocks/>
          </p:cNvSpPr>
          <p:nvPr/>
        </p:nvSpPr>
        <p:spPr>
          <a:xfrm>
            <a:off x="381000" y="3200400"/>
            <a:ext cx="4572000" cy="39307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eaLnBrk="1" hangingPunct="1">
              <a:buNone/>
            </a:pP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Repayment of loan and interests</a:t>
            </a:r>
            <a:endParaRPr lang="en-GB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483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796244BA-9F05-427F-A09F-33C244BDF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52400"/>
            <a:ext cx="8991600" cy="685800"/>
          </a:xfrm>
        </p:spPr>
        <p:txBody>
          <a:bodyPr/>
          <a:lstStyle/>
          <a:p>
            <a:pPr eaLnBrk="1" hangingPunct="1"/>
            <a:r>
              <a:rPr lang="en-US" altLang="ko-KR" sz="3600" dirty="0"/>
              <a:t>(Short-Term) Notes Payable</a:t>
            </a:r>
            <a:endParaRPr lang="en-US" altLang="en-US" sz="3600" dirty="0">
              <a:ea typeface="맑은 고딕" panose="020B0503020000020004" pitchFamily="50" charset="-127"/>
            </a:endParaRPr>
          </a:p>
        </p:txBody>
      </p:sp>
      <p:sp>
        <p:nvSpPr>
          <p:cNvPr id="18435" name="슬라이드 번호 개체 틀 1">
            <a:extLst>
              <a:ext uri="{FF2B5EF4-FFF2-40B4-BE49-F238E27FC236}">
                <a16:creationId xmlns:a16="http://schemas.microsoft.com/office/drawing/2014/main" id="{C806FE3D-954A-4E1A-B25B-5C47473EFEAB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010400" y="6599238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185CCF4-2B6B-4F5A-B50C-C3012427D0A0}" type="slidenum">
              <a:rPr lang="en-US" altLang="en-US" sz="12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9EA6CF-7354-450B-B1D6-FBCCDD54BDFE}"/>
              </a:ext>
            </a:extLst>
          </p:cNvPr>
          <p:cNvSpPr txBox="1">
            <a:spLocks/>
          </p:cNvSpPr>
          <p:nvPr/>
        </p:nvSpPr>
        <p:spPr>
          <a:xfrm>
            <a:off x="279972" y="762000"/>
            <a:ext cx="8559228" cy="19050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700"/>
              </a:spcBef>
              <a:spcAft>
                <a:spcPts val="700"/>
              </a:spcAft>
              <a:buNone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Assume that HSBC Bank (the payee) lends $100,000 to Williams Ltd. (the payer) on March 1. Because this note constitutes a loan from a bank, it is commonly referred to as a bank loan payable. The terms </a:t>
            </a:r>
            <a:r>
              <a:rPr lang="en-US" altLang="ko-K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notes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ko-K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loans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often used interchangeably. The loan is due in four months, on July 1, and bears interest at 3%. Both the principal amount ($100,000) of the loan and the related interest are payable at maturity. </a:t>
            </a: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7020AD-6678-4211-825E-D9518849A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743200"/>
            <a:ext cx="8839200" cy="3824963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DCEAEBA-68AE-4103-83E5-99D104ACF9E6}"/>
              </a:ext>
            </a:extLst>
          </p:cNvPr>
          <p:cNvCxnSpPr>
            <a:cxnSpLocks/>
          </p:cNvCxnSpPr>
          <p:nvPr/>
        </p:nvCxnSpPr>
        <p:spPr>
          <a:xfrm>
            <a:off x="5867400" y="2743200"/>
            <a:ext cx="0" cy="382496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182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796244BA-9F05-427F-A09F-33C244BDF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27384"/>
            <a:ext cx="8991600" cy="503237"/>
          </a:xfrm>
        </p:spPr>
        <p:txBody>
          <a:bodyPr/>
          <a:lstStyle/>
          <a:p>
            <a:pPr eaLnBrk="1" hangingPunct="1"/>
            <a:r>
              <a:rPr lang="en-US" altLang="ko-KR" sz="3600" dirty="0"/>
              <a:t>Uncertain Liabilities</a:t>
            </a:r>
            <a:endParaRPr lang="en-US" altLang="en-US" sz="3600" dirty="0">
              <a:ea typeface="맑은 고딕" panose="020B0503020000020004" pitchFamily="50" charset="-127"/>
            </a:endParaRPr>
          </a:p>
        </p:txBody>
      </p:sp>
      <p:sp>
        <p:nvSpPr>
          <p:cNvPr id="18435" name="슬라이드 번호 개체 틀 1">
            <a:extLst>
              <a:ext uri="{FF2B5EF4-FFF2-40B4-BE49-F238E27FC236}">
                <a16:creationId xmlns:a16="http://schemas.microsoft.com/office/drawing/2014/main" id="{C806FE3D-954A-4E1A-B25B-5C47473EFEAB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010400" y="6599238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185CCF4-2B6B-4F5A-B50C-C3012427D0A0}" type="slidenum">
              <a:rPr lang="en-US" altLang="en-US" sz="12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955F31A-D605-4427-A257-980B4A28E943}"/>
              </a:ext>
            </a:extLst>
          </p:cNvPr>
          <p:cNvSpPr txBox="1">
            <a:spLocks/>
          </p:cNvSpPr>
          <p:nvPr/>
        </p:nvSpPr>
        <p:spPr>
          <a:xfrm>
            <a:off x="261244" y="685800"/>
            <a:ext cx="8559228" cy="609600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buFont typeface="Arial" charset="0"/>
              <a:buChar char="•"/>
              <a:defRPr/>
            </a:pP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Events with certain outcomes:</a:t>
            </a:r>
          </a:p>
          <a:p>
            <a:pPr marL="1257300" lvl="2" indent="-457200" algn="just">
              <a:lnSpc>
                <a:spcPct val="120000"/>
              </a:lnSpc>
              <a:buFont typeface="Arial"/>
              <a:buChar char="•"/>
              <a:defRPr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whom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obligation is owed</a:t>
            </a:r>
          </a:p>
          <a:p>
            <a:pPr marL="1257300" lvl="2" indent="-457200" algn="just">
              <a:lnSpc>
                <a:spcPct val="120000"/>
              </a:lnSpc>
              <a:buFont typeface="Arial"/>
              <a:buChar char="•"/>
              <a:defRPr/>
            </a:pP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obligation may have to be settled</a:t>
            </a:r>
          </a:p>
          <a:p>
            <a:pPr marL="1257300" lvl="2" indent="-457200" algn="just">
              <a:lnSpc>
                <a:spcPct val="120000"/>
              </a:lnSpc>
              <a:buFont typeface="Arial"/>
              <a:buChar char="•"/>
              <a:defRPr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amount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needed to settle obligation</a:t>
            </a:r>
          </a:p>
          <a:p>
            <a:pPr marL="1257300" lvl="2" indent="-457200" algn="just">
              <a:lnSpc>
                <a:spcPct val="120000"/>
              </a:lnSpc>
              <a:buFont typeface="Arial"/>
              <a:buChar char="•"/>
              <a:defRPr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buFont typeface="Arial" charset="0"/>
              <a:buChar char="•"/>
              <a:defRPr/>
            </a:pP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Provisions</a:t>
            </a:r>
            <a:r>
              <a:rPr lang="en-US" sz="3600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uncertain as to timing or amount</a:t>
            </a:r>
          </a:p>
          <a:p>
            <a:pPr marL="0" indent="0" algn="just">
              <a:lnSpc>
                <a:spcPct val="120000"/>
              </a:lnSpc>
              <a:buNone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- Recorded because:</a:t>
            </a:r>
          </a:p>
          <a:p>
            <a:pPr lvl="2" algn="just">
              <a:lnSpc>
                <a:spcPct val="120000"/>
              </a:lnSpc>
              <a:buFont typeface="Arial" charset="0"/>
              <a:buChar char="•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Their outcome is probable</a:t>
            </a:r>
          </a:p>
          <a:p>
            <a:pPr lvl="2" algn="just">
              <a:lnSpc>
                <a:spcPct val="120000"/>
              </a:lnSpc>
              <a:buFont typeface="Arial" charset="0"/>
              <a:buChar char="•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Amount owed can be estimated (ex. warranties, gift cards,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lvl="1" indent="0" algn="just">
              <a:lnSpc>
                <a:spcPct val="120000"/>
              </a:lnSpc>
              <a:buNone/>
              <a:defRPr/>
            </a:pP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- Probable defined as “more likely than not” (IFRS) – over 50%</a:t>
            </a:r>
          </a:p>
          <a:p>
            <a:pPr marL="0" lvl="1" indent="0" algn="just">
              <a:lnSpc>
                <a:spcPct val="120000"/>
              </a:lnSpc>
              <a:buNone/>
              <a:defRPr/>
            </a:pP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buFont typeface="Arial" charset="0"/>
              <a:buChar char="•"/>
              <a:defRPr/>
            </a:pPr>
            <a:r>
              <a:rPr lang="en-US" sz="3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Contingent liabilities 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possible obligations that are dependent upon some future event</a:t>
            </a:r>
          </a:p>
          <a:p>
            <a:pPr marL="457200" lvl="1" indent="0" algn="just">
              <a:lnSpc>
                <a:spcPct val="120000"/>
              </a:lnSpc>
              <a:buNone/>
              <a:defRPr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- Uncertainty of the outcome is not considered probable or determinable; or </a:t>
            </a:r>
          </a:p>
          <a:p>
            <a:pPr marL="457200" lvl="1" indent="0" algn="just">
              <a:lnSpc>
                <a:spcPct val="120000"/>
              </a:lnSpc>
              <a:buNone/>
              <a:defRPr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outcome cannot be estimated (ex. outcome of few lawsuits)</a:t>
            </a:r>
          </a:p>
          <a:p>
            <a:pPr marL="457200" lvl="1" indent="0" algn="just">
              <a:lnSpc>
                <a:spcPct val="120000"/>
              </a:lnSpc>
              <a:buNone/>
              <a:defRPr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- Not recorded, only </a:t>
            </a:r>
            <a:r>
              <a:rPr lang="en-US" sz="25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notes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financial statements</a:t>
            </a:r>
          </a:p>
        </p:txBody>
      </p:sp>
    </p:spTree>
    <p:extLst>
      <p:ext uri="{BB962C8B-B14F-4D97-AF65-F5344CB8AC3E}">
        <p14:creationId xmlns:p14="http://schemas.microsoft.com/office/powerpoint/2010/main" val="1666828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5FF1C262-7320-4A50-A548-1EB1B0EAB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-27383"/>
            <a:ext cx="8458200" cy="648072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In-Class Exercise (P10-1A)</a:t>
            </a:r>
          </a:p>
        </p:txBody>
      </p:sp>
      <p:sp>
        <p:nvSpPr>
          <p:cNvPr id="30723" name="슬라이드 번호 개체 틀 1">
            <a:extLst>
              <a:ext uri="{FF2B5EF4-FFF2-40B4-BE49-F238E27FC236}">
                <a16:creationId xmlns:a16="http://schemas.microsoft.com/office/drawing/2014/main" id="{8664E445-0CE9-4E7F-9C8B-5D05FB4F5243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010400" y="6599238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EF0ABA3-A54A-420F-9688-E2525C9D7C65}" type="slidenum">
              <a:rPr lang="en-US" altLang="en-US" sz="12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DF27DF-2458-4445-894E-23CA3EAD7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1" y="702568"/>
            <a:ext cx="9180512" cy="60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400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2">
            <a:extLst>
              <a:ext uri="{FF2B5EF4-FFF2-40B4-BE49-F238E27FC236}">
                <a16:creationId xmlns:a16="http://schemas.microsoft.com/office/drawing/2014/main" id="{27DF27DF-2458-4445-894E-23CA3EAD7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-2177752"/>
            <a:ext cx="9180512" cy="6038800"/>
          </a:xfrm>
          <a:prstGeom prst="rect">
            <a:avLst/>
          </a:prstGeom>
        </p:spPr>
      </p:pic>
      <p:sp>
        <p:nvSpPr>
          <p:cNvPr id="30723" name="슬라이드 번호 개체 틀 1">
            <a:extLst>
              <a:ext uri="{FF2B5EF4-FFF2-40B4-BE49-F238E27FC236}">
                <a16:creationId xmlns:a16="http://schemas.microsoft.com/office/drawing/2014/main" id="{8664E445-0CE9-4E7F-9C8B-5D05FB4F5243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010400" y="6599238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EF0ABA3-A54A-420F-9688-E2525C9D7C65}" type="slidenum">
              <a:rPr lang="en-US" altLang="en-US" sz="12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C19ABE-4E0D-47FB-9186-73E298BA683E}"/>
              </a:ext>
            </a:extLst>
          </p:cNvPr>
          <p:cNvSpPr txBox="1"/>
          <p:nvPr/>
        </p:nvSpPr>
        <p:spPr>
          <a:xfrm>
            <a:off x="78160" y="386104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(a)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4388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2">
            <a:extLst>
              <a:ext uri="{FF2B5EF4-FFF2-40B4-BE49-F238E27FC236}">
                <a16:creationId xmlns:a16="http://schemas.microsoft.com/office/drawing/2014/main" id="{27DF27DF-2458-4445-894E-23CA3EAD7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07704"/>
            <a:ext cx="9180512" cy="6038800"/>
          </a:xfrm>
          <a:prstGeom prst="rect">
            <a:avLst/>
          </a:prstGeom>
        </p:spPr>
      </p:pic>
      <p:sp>
        <p:nvSpPr>
          <p:cNvPr id="30723" name="슬라이드 번호 개체 틀 1">
            <a:extLst>
              <a:ext uri="{FF2B5EF4-FFF2-40B4-BE49-F238E27FC236}">
                <a16:creationId xmlns:a16="http://schemas.microsoft.com/office/drawing/2014/main" id="{8664E445-0CE9-4E7F-9C8B-5D05FB4F5243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010400" y="6599238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EF0ABA3-A54A-420F-9688-E2525C9D7C65}" type="slidenum">
              <a:rPr lang="en-US" altLang="en-US" sz="12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5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6712"/>
            <a:ext cx="8882455" cy="495801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955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79" y="332656"/>
            <a:ext cx="8564169" cy="560608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9406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796244BA-9F05-427F-A09F-33C244BDF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042864"/>
          </a:xfrm>
        </p:spPr>
        <p:txBody>
          <a:bodyPr/>
          <a:lstStyle/>
          <a:p>
            <a:pPr eaLnBrk="1" hangingPunct="1"/>
            <a:r>
              <a:rPr lang="en-US" altLang="ko-KR" sz="3600" dirty="0"/>
              <a:t>Non-Current Liabilities</a:t>
            </a:r>
            <a:endParaRPr lang="en-US" altLang="en-US" sz="3600" dirty="0">
              <a:ea typeface="맑은 고딕" panose="020B0503020000020004" pitchFamily="50" charset="-127"/>
            </a:endParaRPr>
          </a:p>
        </p:txBody>
      </p:sp>
      <p:sp>
        <p:nvSpPr>
          <p:cNvPr id="18435" name="슬라이드 번호 개체 틀 1">
            <a:extLst>
              <a:ext uri="{FF2B5EF4-FFF2-40B4-BE49-F238E27FC236}">
                <a16:creationId xmlns:a16="http://schemas.microsoft.com/office/drawing/2014/main" id="{C806FE3D-954A-4E1A-B25B-5C47473EFEAB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010400" y="6599238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185CCF4-2B6B-4F5A-B50C-C3012427D0A0}" type="slidenum">
              <a:rPr lang="en-US" altLang="en-US" sz="12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D9B4054-7AD9-414A-A674-8B4A431BC9BE}"/>
              </a:ext>
            </a:extLst>
          </p:cNvPr>
          <p:cNvSpPr txBox="1">
            <a:spLocks/>
          </p:cNvSpPr>
          <p:nvPr/>
        </p:nvSpPr>
        <p:spPr>
          <a:xfrm>
            <a:off x="261244" y="1195264"/>
            <a:ext cx="8559228" cy="406253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Obligations to be paid after one year or more</a:t>
            </a:r>
          </a:p>
          <a:p>
            <a:pPr algn="just">
              <a:defRPr/>
            </a:pP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defRPr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Includes </a:t>
            </a:r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instalment notes payable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bonds payable, deferred income taxes, pension liabilities, and finance leases (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more in Intermediate Acct.) 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defRPr/>
            </a:pP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defRPr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be secured or unsecured- secured notes are known as </a:t>
            </a:r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mortgages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if the note has property as </a:t>
            </a:r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collateral</a:t>
            </a:r>
          </a:p>
          <a:p>
            <a:pPr marL="0" indent="0" algn="just">
              <a:buFont typeface="Arial" panose="020B0604020202020204" pitchFamily="34" charset="0"/>
              <a:buNone/>
              <a:defRPr/>
            </a:pPr>
            <a:endParaRPr lang="en-CA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802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1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107504" y="1340768"/>
            <a:ext cx="8712968" cy="5112568"/>
          </a:xfrm>
        </p:spPr>
        <p:txBody>
          <a:bodyPr/>
          <a:lstStyle/>
          <a:p>
            <a:r>
              <a:rPr lang="en-US" sz="2400" dirty="0"/>
              <a:t>Installments: repayable in a series of periodic payments</a:t>
            </a:r>
          </a:p>
          <a:p>
            <a:r>
              <a:rPr lang="en-US" sz="2400" dirty="0"/>
              <a:t>Loan is repayable in equal periodic amounts </a:t>
            </a:r>
            <a:r>
              <a:rPr lang="en-US" sz="2400" u="sng" dirty="0"/>
              <a:t>plus</a:t>
            </a:r>
            <a:r>
              <a:rPr lang="en-US" sz="2400" dirty="0"/>
              <a:t> interest</a:t>
            </a:r>
          </a:p>
          <a:p>
            <a:pPr marL="0" indent="0">
              <a:buNone/>
            </a:pPr>
            <a:r>
              <a:rPr lang="en-US" sz="2400" dirty="0"/>
              <a:t>Example:</a:t>
            </a:r>
          </a:p>
          <a:p>
            <a:r>
              <a:rPr lang="en-US" sz="2400" dirty="0"/>
              <a:t>Assume that Belanger </a:t>
            </a:r>
            <a:r>
              <a:rPr lang="en-US" sz="2400" dirty="0" err="1"/>
              <a:t>Ltée</a:t>
            </a:r>
            <a:r>
              <a:rPr lang="en-US" sz="2400" dirty="0"/>
              <a:t> borrows $120k for 5 years at 4%</a:t>
            </a:r>
          </a:p>
          <a:p>
            <a:pPr lvl="1"/>
            <a:r>
              <a:rPr lang="en-US" sz="2400" dirty="0"/>
              <a:t>	monthly installment payments of $2,000 ($120,000 ÷ 60) </a:t>
            </a:r>
          </a:p>
          <a:p>
            <a:r>
              <a:rPr lang="en-US" sz="2400" dirty="0"/>
              <a:t>Monthly interest expense is calculated by multiplying the outstanding principal balance by the interest rate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Installment Payment Schedule</a:t>
            </a:r>
            <a:br>
              <a:rPr lang="en-US" sz="3200" dirty="0"/>
            </a:br>
            <a:r>
              <a:rPr lang="en-US" sz="3200" dirty="0"/>
              <a:t>— Fixed Principal Payments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4221088"/>
            <a:ext cx="8788200" cy="26642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9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35496" y="980728"/>
            <a:ext cx="9135292" cy="5040560"/>
          </a:xfrm>
        </p:spPr>
        <p:txBody>
          <a:bodyPr/>
          <a:lstStyle/>
          <a:p>
            <a:r>
              <a:rPr lang="en-US" sz="2400" dirty="0"/>
              <a:t>Loan is repayable in equal periodic amounts </a:t>
            </a:r>
            <a:r>
              <a:rPr lang="en-US" sz="2400" u="sng" dirty="0"/>
              <a:t>including </a:t>
            </a:r>
            <a:r>
              <a:rPr lang="en-US" sz="2400" dirty="0"/>
              <a:t>interest</a:t>
            </a:r>
          </a:p>
          <a:p>
            <a:pPr marL="0" indent="0">
              <a:buNone/>
            </a:pPr>
            <a:r>
              <a:rPr lang="en-US" sz="2400" dirty="0"/>
              <a:t>Example: Belanger </a:t>
            </a:r>
            <a:r>
              <a:rPr lang="en-US" sz="2400" dirty="0" err="1"/>
              <a:t>Ltée</a:t>
            </a:r>
            <a:r>
              <a:rPr lang="en-US" sz="2400" dirty="0"/>
              <a:t> repays its $120,000, 4%, 5-year loan payable in equal monthly installments of $2,210</a:t>
            </a:r>
          </a:p>
          <a:p>
            <a:r>
              <a:rPr lang="en-US" sz="2400" dirty="0"/>
              <a:t>Monthly interest expense is still calculated by multiplying the outstanding principal balance by the interest rate</a:t>
            </a:r>
          </a:p>
          <a:p>
            <a:endParaRPr lang="en-CA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1052736"/>
          </a:xfrm>
        </p:spPr>
        <p:txBody>
          <a:bodyPr/>
          <a:lstStyle/>
          <a:p>
            <a:r>
              <a:rPr lang="en-US" sz="3200" dirty="0"/>
              <a:t>Installment Payment Schedule</a:t>
            </a:r>
            <a:br>
              <a:rPr lang="en-US" sz="3200" dirty="0"/>
            </a:br>
            <a:r>
              <a:rPr lang="en-US" sz="3200" dirty="0"/>
              <a:t>— Blended Payments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52" y="2996952"/>
            <a:ext cx="8784263" cy="2664296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" y="5733256"/>
            <a:ext cx="9173278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796244BA-9F05-427F-A09F-33C244BDF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72" y="-27384"/>
            <a:ext cx="8940228" cy="838200"/>
          </a:xfrm>
        </p:spPr>
        <p:txBody>
          <a:bodyPr/>
          <a:lstStyle/>
          <a:p>
            <a:pPr eaLnBrk="1" hangingPunct="1"/>
            <a:r>
              <a:rPr lang="en-US" altLang="ko-KR" sz="3600" dirty="0"/>
              <a:t>Current Maturities of Non-Current Debt</a:t>
            </a:r>
            <a:endParaRPr lang="en-US" altLang="en-US" sz="3300" dirty="0">
              <a:ea typeface="맑은 고딕" panose="020B0503020000020004" pitchFamily="50" charset="-127"/>
            </a:endParaRPr>
          </a:p>
        </p:txBody>
      </p:sp>
      <p:sp>
        <p:nvSpPr>
          <p:cNvPr id="18435" name="슬라이드 번호 개체 틀 1">
            <a:extLst>
              <a:ext uri="{FF2B5EF4-FFF2-40B4-BE49-F238E27FC236}">
                <a16:creationId xmlns:a16="http://schemas.microsoft.com/office/drawing/2014/main" id="{C806FE3D-954A-4E1A-B25B-5C47473EFEAB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010400" y="6599238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185CCF4-2B6B-4F5A-B50C-C3012427D0A0}" type="slidenum">
              <a:rPr lang="en-US" altLang="en-US" sz="12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225924A-9404-49B1-ABB6-9DE4BA0B7366}"/>
              </a:ext>
            </a:extLst>
          </p:cNvPr>
          <p:cNvSpPr txBox="1">
            <a:spLocks/>
          </p:cNvSpPr>
          <p:nvPr/>
        </p:nvSpPr>
        <p:spPr>
          <a:xfrm>
            <a:off x="261244" y="1124744"/>
            <a:ext cx="8559228" cy="1440160"/>
          </a:xfrm>
          <a:prstGeom prst="rect">
            <a:avLst/>
          </a:prstGeom>
        </p:spPr>
        <p:txBody>
          <a:bodyPr rtlCol="0"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portion of non-current (long-term) debt that is due within the current year or operating cycle should be classified as a current liability</a:t>
            </a:r>
          </a:p>
          <a:p>
            <a:pPr marL="0" indent="0" algn="just">
              <a:buFont typeface="Arial" panose="020B0604020202020204" pitchFamily="34" charset="0"/>
              <a:buNone/>
              <a:defRPr/>
            </a:pPr>
            <a:endParaRPr lang="en-C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BFBBB9-CEAD-4EC4-BC68-B0AC66527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49" y="2743200"/>
            <a:ext cx="8071151" cy="2181077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9CE30609-2810-4C50-AE03-0E4B6585BD48}"/>
              </a:ext>
            </a:extLst>
          </p:cNvPr>
          <p:cNvSpPr/>
          <p:nvPr/>
        </p:nvSpPr>
        <p:spPr>
          <a:xfrm>
            <a:off x="7391400" y="3795618"/>
            <a:ext cx="934532" cy="312440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3D2D85D6-4B99-475A-88E7-5183345DEE49}"/>
              </a:ext>
            </a:extLst>
          </p:cNvPr>
          <p:cNvSpPr/>
          <p:nvPr/>
        </p:nvSpPr>
        <p:spPr>
          <a:xfrm rot="10211781">
            <a:off x="6211436" y="4006813"/>
            <a:ext cx="1159417" cy="101048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529C6766-844F-480D-B8FE-6FE90F37D8D7}"/>
              </a:ext>
            </a:extLst>
          </p:cNvPr>
          <p:cNvSpPr/>
          <p:nvPr/>
        </p:nvSpPr>
        <p:spPr>
          <a:xfrm rot="8002126">
            <a:off x="8082580" y="4084622"/>
            <a:ext cx="163333" cy="85194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D9E41EF-9A7F-464F-8E79-8171918AEDE7}"/>
              </a:ext>
            </a:extLst>
          </p:cNvPr>
          <p:cNvSpPr txBox="1">
            <a:spLocks/>
          </p:cNvSpPr>
          <p:nvPr/>
        </p:nvSpPr>
        <p:spPr>
          <a:xfrm>
            <a:off x="279972" y="5113040"/>
            <a:ext cx="8559228" cy="1287760"/>
          </a:xfrm>
          <a:prstGeom prst="rect">
            <a:avLst/>
          </a:prstGeom>
        </p:spPr>
        <p:txBody>
          <a:bodyPr rtlCol="0"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  <a:defRPr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Ex) As of end of 2018, total liability ($31,791) can be decomposed into current portion ($10,184) that will be paid in 2019, and long-term portion ($21,607) that will be paid in 2020 and 2021.</a:t>
            </a:r>
          </a:p>
          <a:p>
            <a:pPr marL="0" indent="0" algn="just">
              <a:buFont typeface="Arial" panose="020B0604020202020204" pitchFamily="34" charset="0"/>
              <a:buNone/>
              <a:defRPr/>
            </a:pPr>
            <a:endParaRPr lang="en-CA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1865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261244" y="1412776"/>
            <a:ext cx="8559228" cy="4824536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dirty="0"/>
              <a:t>Current liabilities</a:t>
            </a:r>
          </a:p>
          <a:p>
            <a:pPr marL="457200" lvl="1" indent="-457200">
              <a:buFont typeface="Arial"/>
              <a:buChar char="•"/>
              <a:defRPr/>
            </a:pPr>
            <a:r>
              <a:rPr lang="en-US" dirty="0"/>
              <a:t>Reported as the first category of liabilities</a:t>
            </a:r>
          </a:p>
          <a:p>
            <a:pPr marL="457200" lvl="1" indent="-457200">
              <a:buFont typeface="Arial"/>
              <a:buChar char="•"/>
              <a:defRPr/>
            </a:pPr>
            <a:r>
              <a:rPr lang="en-US" dirty="0"/>
              <a:t>Can be listed separately on statement of financial position or detailed in the notes</a:t>
            </a:r>
          </a:p>
          <a:p>
            <a:pPr marL="457200" lvl="1" indent="-457200">
              <a:buFont typeface="Arial"/>
              <a:buChar char="•"/>
              <a:defRPr/>
            </a:pPr>
            <a:r>
              <a:rPr lang="en-US" dirty="0"/>
              <a:t>Normally listed in order in which they are due</a:t>
            </a:r>
          </a:p>
          <a:p>
            <a:pPr marL="0" indent="0">
              <a:buNone/>
              <a:defRPr/>
            </a:pPr>
            <a:r>
              <a:rPr lang="en-US" dirty="0"/>
              <a:t>Non-current liabilities</a:t>
            </a:r>
          </a:p>
          <a:p>
            <a:pPr marL="457200" lvl="1" indent="-457200">
              <a:buFont typeface="Arial"/>
              <a:buChar char="•"/>
              <a:defRPr/>
            </a:pPr>
            <a:r>
              <a:rPr lang="en-US" dirty="0"/>
              <a:t>Report separately in B/S and detail in notes</a:t>
            </a:r>
          </a:p>
          <a:p>
            <a:pPr marL="457200" lvl="1" indent="-457200">
              <a:buFont typeface="Arial"/>
              <a:buChar char="•"/>
              <a:defRPr/>
            </a:pPr>
            <a:r>
              <a:rPr lang="en-US" dirty="0"/>
              <a:t>Measured and reported at amount due when liability is expected to be paid</a:t>
            </a:r>
          </a:p>
          <a:p>
            <a:pPr marL="0" indent="0">
              <a:buFont typeface="Arial" pitchFamily="34" charset="0"/>
              <a:buNone/>
              <a:defRPr/>
            </a:pPr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Statement Presentation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슬라이드 번호 개체 틀 1">
            <a:extLst>
              <a:ext uri="{FF2B5EF4-FFF2-40B4-BE49-F238E27FC236}">
                <a16:creationId xmlns:a16="http://schemas.microsoft.com/office/drawing/2014/main" id="{8664E445-0CE9-4E7F-9C8B-5D05FB4F5243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010400" y="6599238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EF0ABA3-A54A-420F-9688-E2525C9D7C65}" type="slidenum">
              <a:rPr lang="en-US" altLang="en-US" sz="12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15E4842-5185-464A-A205-0C179AAE613B}"/>
              </a:ext>
            </a:extLst>
          </p:cNvPr>
          <p:cNvSpPr txBox="1">
            <a:spLocks/>
          </p:cNvSpPr>
          <p:nvPr/>
        </p:nvSpPr>
        <p:spPr>
          <a:xfrm>
            <a:off x="261244" y="5966792"/>
            <a:ext cx="8559228" cy="990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defRPr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detailed information is stated in the </a:t>
            </a:r>
            <a:r>
              <a:rPr lang="en-US" sz="26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notes</a:t>
            </a: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defRPr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LT liabilities needs to be </a:t>
            </a:r>
            <a:r>
              <a:rPr lang="en-US" sz="25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shifted to CL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due within a year</a:t>
            </a:r>
            <a:endParaRPr lang="en-CA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5684396-92EA-44C1-9BD9-3E0D19E4AB20}"/>
              </a:ext>
            </a:extLst>
          </p:cNvPr>
          <p:cNvGrpSpPr/>
          <p:nvPr/>
        </p:nvGrpSpPr>
        <p:grpSpPr>
          <a:xfrm>
            <a:off x="611560" y="0"/>
            <a:ext cx="7920880" cy="5966792"/>
            <a:chOff x="1520190" y="806041"/>
            <a:chExt cx="6252210" cy="452795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C142AA3B-6958-4F5A-A2CF-F94D8771CF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243"/>
            <a:stretch/>
          </p:blipFill>
          <p:spPr>
            <a:xfrm>
              <a:off x="1520190" y="1904999"/>
              <a:ext cx="3429000" cy="2141877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EB3E4A4-93B0-49EE-A174-21BB52A022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889" b="65786"/>
            <a:stretch/>
          </p:blipFill>
          <p:spPr>
            <a:xfrm>
              <a:off x="6286198" y="806041"/>
              <a:ext cx="1486202" cy="112034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6B9701F-EE73-4052-9F21-C4A4FE6293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778" t="35487" r="17778"/>
            <a:stretch/>
          </p:blipFill>
          <p:spPr>
            <a:xfrm>
              <a:off x="4876800" y="1926387"/>
              <a:ext cx="2286604" cy="2120868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C2A6708-BCE5-48C9-B929-D241BC3B74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412"/>
            <a:stretch/>
          </p:blipFill>
          <p:spPr>
            <a:xfrm>
              <a:off x="1524000" y="4046877"/>
              <a:ext cx="6248400" cy="1287123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D4B6DCD-EE96-4FB9-800A-30CBB618EB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22" t="35243"/>
            <a:stretch/>
          </p:blipFill>
          <p:spPr>
            <a:xfrm>
              <a:off x="7162800" y="1926387"/>
              <a:ext cx="609600" cy="212049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36C68E0-6A8E-4C85-8A7E-35D231BB6F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65812"/>
            <a:stretch/>
          </p:blipFill>
          <p:spPr>
            <a:xfrm>
              <a:off x="2933700" y="806857"/>
              <a:ext cx="3429000" cy="111952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0608D0F-9E82-4FC7-B04C-86DBC77813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889" b="65786"/>
            <a:stretch/>
          </p:blipFill>
          <p:spPr>
            <a:xfrm>
              <a:off x="1523547" y="806856"/>
              <a:ext cx="1497632" cy="1120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30661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5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261244" y="1484784"/>
            <a:ext cx="8559228" cy="4824536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Liquidity</a:t>
            </a:r>
            <a:r>
              <a:rPr lang="en-US" sz="2400" dirty="0"/>
              <a:t> –short-term ability to pay maturing obligations and meet unexpected cash needs within a year</a:t>
            </a:r>
          </a:p>
          <a:p>
            <a:pPr marL="457200" lvl="1" indent="-457200">
              <a:buFont typeface="Arial"/>
              <a:buChar char="•"/>
            </a:pPr>
            <a:r>
              <a:rPr lang="en-US" sz="2400" dirty="0"/>
              <a:t>Current ratio: CR = CA / CL</a:t>
            </a:r>
          </a:p>
          <a:p>
            <a:pPr marL="457200" lvl="1" indent="-457200">
              <a:buFont typeface="Arial"/>
              <a:buChar char="•"/>
            </a:pPr>
            <a:r>
              <a:rPr lang="en-US" sz="2400" dirty="0"/>
              <a:t>Inventory turnover ratio</a:t>
            </a:r>
          </a:p>
          <a:p>
            <a:pPr marL="457200" lvl="1" indent="-457200">
              <a:buFont typeface="Arial"/>
              <a:buChar char="•"/>
            </a:pPr>
            <a:r>
              <a:rPr lang="en-US" sz="2400" dirty="0"/>
              <a:t>Working Capital = CA - CL</a:t>
            </a:r>
          </a:p>
          <a:p>
            <a:pPr marL="457200" lvl="1" indent="-457200">
              <a:buFont typeface="Arial"/>
              <a:buChar char="•"/>
            </a:pPr>
            <a:r>
              <a:rPr lang="en-US" sz="2400" dirty="0"/>
              <a:t>Receivables turnover ratio</a:t>
            </a:r>
          </a:p>
          <a:p>
            <a:pPr marL="457200" lvl="1" indent="-457200">
              <a:buFont typeface="Arial"/>
              <a:buChar char="•"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Solvency</a:t>
            </a:r>
            <a:r>
              <a:rPr lang="en-US" sz="2400" dirty="0"/>
              <a:t> –ability to meet long-term obligations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Analysis of Debt Obligations</a:t>
            </a:r>
          </a:p>
        </p:txBody>
      </p: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1187624" y="4653136"/>
            <a:ext cx="6120680" cy="1368152"/>
            <a:chOff x="3295651" y="3048000"/>
            <a:chExt cx="5238749" cy="1209675"/>
          </a:xfrm>
        </p:grpSpPr>
        <p:sp>
          <p:nvSpPr>
            <p:cNvPr id="5" name="Rectangle 19"/>
            <p:cNvSpPr>
              <a:spLocks noChangeArrowheads="1"/>
            </p:cNvSpPr>
            <p:nvPr/>
          </p:nvSpPr>
          <p:spPr bwMode="auto">
            <a:xfrm>
              <a:off x="6019800" y="3581400"/>
              <a:ext cx="2214563" cy="544513"/>
            </a:xfrm>
            <a:prstGeom prst="rect">
              <a:avLst/>
            </a:prstGeom>
            <a:noFill/>
            <a:ln w="76200" cmpd="tri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>
                <a:spcBef>
                  <a:spcPct val="20000"/>
                </a:spcBef>
              </a:pPr>
              <a:r>
                <a:rPr lang="en-US" b="1" dirty="0">
                  <a:solidFill>
                    <a:srgbClr val="B92613"/>
                  </a:solidFill>
                  <a:latin typeface="Liberation Sans"/>
                  <a:cs typeface="Liberation Sans"/>
                </a:rPr>
                <a:t>Total Assets</a:t>
              </a:r>
            </a:p>
          </p:txBody>
        </p:sp>
        <p:sp>
          <p:nvSpPr>
            <p:cNvPr id="6" name="Rectangle 20"/>
            <p:cNvSpPr>
              <a:spLocks noChangeArrowheads="1"/>
            </p:cNvSpPr>
            <p:nvPr/>
          </p:nvSpPr>
          <p:spPr bwMode="auto">
            <a:xfrm>
              <a:off x="5867400" y="3124200"/>
              <a:ext cx="2667000" cy="665163"/>
            </a:xfrm>
            <a:prstGeom prst="rect">
              <a:avLst/>
            </a:prstGeom>
            <a:noFill/>
            <a:ln w="76200" cmpd="tri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 eaLnBrk="0" hangingPunct="0">
                <a:spcBef>
                  <a:spcPct val="20000"/>
                </a:spcBef>
              </a:pPr>
              <a:r>
                <a:rPr lang="en-US" b="1" u="sng" dirty="0">
                  <a:solidFill>
                    <a:srgbClr val="B92613"/>
                  </a:solidFill>
                  <a:latin typeface="Liberation Sans"/>
                  <a:cs typeface="Liberation Sans"/>
                </a:rPr>
                <a:t>Total Liabilities</a:t>
              </a:r>
            </a:p>
          </p:txBody>
        </p:sp>
        <p:sp>
          <p:nvSpPr>
            <p:cNvPr id="7" name="Rectangle 21"/>
            <p:cNvSpPr>
              <a:spLocks noChangeArrowheads="1"/>
            </p:cNvSpPr>
            <p:nvPr/>
          </p:nvSpPr>
          <p:spPr bwMode="auto">
            <a:xfrm>
              <a:off x="3295651" y="3048000"/>
              <a:ext cx="3295650" cy="1209675"/>
            </a:xfrm>
            <a:prstGeom prst="rect">
              <a:avLst/>
            </a:prstGeom>
            <a:noFill/>
            <a:ln w="76200" cmpd="tri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eaLnBrk="0" hangingPunct="0">
                <a:spcBef>
                  <a:spcPct val="20000"/>
                </a:spcBef>
              </a:pPr>
              <a:r>
                <a:rPr lang="en-US" b="1" dirty="0">
                  <a:solidFill>
                    <a:srgbClr val="B92613"/>
                  </a:solidFill>
                  <a:latin typeface="Liberation Sans"/>
                  <a:cs typeface="Liberation Sans"/>
                </a:rPr>
                <a:t>Debt to Total Assets =</a:t>
              </a:r>
            </a:p>
          </p:txBody>
        </p:sp>
      </p:grpSp>
      <p:graphicFrame>
        <p:nvGraphicFramePr>
          <p:cNvPr id="8" name="Group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865321"/>
              </p:ext>
            </p:extLst>
          </p:nvPr>
        </p:nvGraphicFramePr>
        <p:xfrm>
          <a:off x="1043608" y="5233460"/>
          <a:ext cx="7803536" cy="1579916"/>
        </p:xfrm>
        <a:graphic>
          <a:graphicData uri="http://schemas.openxmlformats.org/drawingml/2006/table">
            <a:tbl>
              <a:tblPr/>
              <a:tblGrid>
                <a:gridCol w="3608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76766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B92613"/>
                          </a:solidFill>
                          <a:effectLst/>
                          <a:latin typeface="Liberation Sans"/>
                          <a:ea typeface="Liberation Sans"/>
                          <a:cs typeface="Liberation Sans"/>
                        </a:rPr>
                        <a:t> Times Interest Earned =</a:t>
                      </a:r>
                    </a:p>
                  </a:txBody>
                  <a:tcPr marT="45729" marB="45729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B92613"/>
                        </a:solidFill>
                        <a:effectLst/>
                        <a:latin typeface="Liberation Sans"/>
                        <a:ea typeface="Liberation Sans"/>
                        <a:cs typeface="Liberation San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B92613"/>
                          </a:solidFill>
                          <a:effectLst/>
                          <a:latin typeface="Liberation Sans"/>
                          <a:ea typeface="Liberation Sans"/>
                          <a:cs typeface="Liberation Sans"/>
                        </a:rPr>
                        <a:t>(Net Income + Interest Expense+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70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B92613"/>
                          </a:solidFill>
                          <a:effectLst/>
                          <a:latin typeface="Liberation Sans"/>
                          <a:ea typeface="Liberation Sans"/>
                          <a:cs typeface="Liberation Sans"/>
                        </a:rPr>
                        <a:t>Income Tax Expense) </a:t>
                      </a:r>
                      <a:r>
                        <a:rPr kumimoji="0" lang="en-US" sz="2000" b="1" i="0" u="sng" strike="noStrike" cap="none" normalizeH="0" baseline="0">
                          <a:ln>
                            <a:noFill/>
                          </a:ln>
                          <a:solidFill>
                            <a:srgbClr val="B92613"/>
                          </a:solidFill>
                          <a:effectLst/>
                          <a:latin typeface="Liberation Sans"/>
                          <a:ea typeface="Liberation Sans"/>
                          <a:cs typeface="Liberation Sans"/>
                        </a:rPr>
                        <a:t>or EBIT</a:t>
                      </a:r>
                      <a:endParaRPr kumimoji="0" lang="en-US" sz="2000" b="1" i="0" u="sng" strike="noStrike" cap="none" normalizeH="0" baseline="0" dirty="0">
                        <a:ln>
                          <a:noFill/>
                        </a:ln>
                        <a:solidFill>
                          <a:srgbClr val="B92613"/>
                        </a:solidFill>
                        <a:effectLst/>
                        <a:latin typeface="Liberation Sans"/>
                        <a:ea typeface="Liberation Sans"/>
                        <a:cs typeface="Liberation Sans"/>
                      </a:endParaRPr>
                    </a:p>
                  </a:txBody>
                  <a:tcPr marT="45729" marB="45729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941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B92613"/>
                          </a:solidFill>
                          <a:effectLst/>
                          <a:latin typeface="Liberation Sans"/>
                          <a:ea typeface="Liberation Sans"/>
                          <a:cs typeface="Liberation Sans"/>
                        </a:rPr>
                        <a:t>Interest Expense</a:t>
                      </a:r>
                    </a:p>
                  </a:txBody>
                  <a:tcPr marT="45729" marB="45729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EBE7B863-0E58-4A37-805B-9DDC82800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62000"/>
          </a:xfrm>
        </p:spPr>
        <p:txBody>
          <a:bodyPr/>
          <a:lstStyle/>
          <a:p>
            <a:pPr eaLnBrk="1" hangingPunct="1"/>
            <a:r>
              <a:rPr lang="en-US" altLang="ko-KR" sz="3600" dirty="0"/>
              <a:t>Times Interest Earned</a:t>
            </a:r>
            <a:endParaRPr lang="en-US" altLang="en-US" sz="3600" dirty="0">
              <a:ea typeface="맑은 고딕" panose="020B0503020000020004" pitchFamily="50" charset="-127"/>
            </a:endParaRPr>
          </a:p>
        </p:txBody>
      </p:sp>
      <p:sp>
        <p:nvSpPr>
          <p:cNvPr id="14339" name="슬라이드 번호 개체 틀 1">
            <a:extLst>
              <a:ext uri="{FF2B5EF4-FFF2-40B4-BE49-F238E27FC236}">
                <a16:creationId xmlns:a16="http://schemas.microsoft.com/office/drawing/2014/main" id="{D4FCEA54-FE3C-42D2-9E9E-AAEDDD2DF21E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010400" y="6599238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5A1108E-6A86-4CFC-BE0D-80579E943321}" type="slidenum">
              <a:rPr lang="en-US" altLang="en-US" sz="12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984CBB-73EC-4468-94F4-35A34F2B3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56" y="1066800"/>
            <a:ext cx="9180384" cy="452244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9E95E4C-F88C-425D-807D-33E8B35C1A27}"/>
              </a:ext>
            </a:extLst>
          </p:cNvPr>
          <p:cNvSpPr txBox="1">
            <a:spLocks/>
          </p:cNvSpPr>
          <p:nvPr/>
        </p:nvSpPr>
        <p:spPr>
          <a:xfrm>
            <a:off x="457200" y="5970984"/>
            <a:ext cx="8102028" cy="9144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 algn="just">
              <a:buFont typeface="Arial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Always consider both DA (DE) ratio and Times Interest Earned together when analyzing the solvency of a firm 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2975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5FF1C262-7320-4A50-A548-1EB1B0EAB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27384"/>
            <a:ext cx="8458200" cy="689607"/>
          </a:xfrm>
        </p:spPr>
        <p:txBody>
          <a:bodyPr/>
          <a:lstStyle/>
          <a:p>
            <a:pPr eaLnBrk="1" hangingPunct="1"/>
            <a:r>
              <a:rPr lang="en-US" altLang="en-US" dirty="0"/>
              <a:t>In-Class Exercise (P10-7A)</a:t>
            </a:r>
          </a:p>
        </p:txBody>
      </p:sp>
      <p:sp>
        <p:nvSpPr>
          <p:cNvPr id="30723" name="슬라이드 번호 개체 틀 1">
            <a:extLst>
              <a:ext uri="{FF2B5EF4-FFF2-40B4-BE49-F238E27FC236}">
                <a16:creationId xmlns:a16="http://schemas.microsoft.com/office/drawing/2014/main" id="{8664E445-0CE9-4E7F-9C8B-5D05FB4F5243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010400" y="6599238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EF0ABA3-A54A-420F-9688-E2525C9D7C65}" type="slidenum">
              <a:rPr lang="en-US" altLang="en-US" sz="12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648200-0BBF-4BC9-8B24-7B0CA55F6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888045"/>
            <a:ext cx="9158729" cy="585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715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5FF1C262-7320-4A50-A548-1EB1B0EAB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27384"/>
            <a:ext cx="8458200" cy="609600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In-Class Exercise (P10-7A)</a:t>
            </a:r>
          </a:p>
        </p:txBody>
      </p:sp>
      <p:sp>
        <p:nvSpPr>
          <p:cNvPr id="30723" name="슬라이드 번호 개체 틀 1">
            <a:extLst>
              <a:ext uri="{FF2B5EF4-FFF2-40B4-BE49-F238E27FC236}">
                <a16:creationId xmlns:a16="http://schemas.microsoft.com/office/drawing/2014/main" id="{8664E445-0CE9-4E7F-9C8B-5D05FB4F5243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010400" y="6599238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EF0ABA3-A54A-420F-9688-E2525C9D7C65}" type="slidenum">
              <a:rPr lang="en-US" altLang="en-US" sz="12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0CA068-B0F3-4842-A443-97701541EC76}"/>
              </a:ext>
            </a:extLst>
          </p:cNvPr>
          <p:cNvSpPr txBox="1"/>
          <p:nvPr/>
        </p:nvSpPr>
        <p:spPr>
          <a:xfrm>
            <a:off x="457200" y="8382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(a)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5B9620-A52B-42E6-8FA5-F2227C207F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62"/>
          <a:stretch/>
        </p:blipFill>
        <p:spPr>
          <a:xfrm>
            <a:off x="1057275" y="838201"/>
            <a:ext cx="7172325" cy="36576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315CDAB-D929-4C7E-A5F2-8CCA254107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42" r="79681"/>
          <a:stretch/>
        </p:blipFill>
        <p:spPr>
          <a:xfrm>
            <a:off x="1057275" y="4495800"/>
            <a:ext cx="1457325" cy="1981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E69FA75-E9FC-419A-B9F9-301CEBBECC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6" t="65042"/>
          <a:stretch/>
        </p:blipFill>
        <p:spPr>
          <a:xfrm>
            <a:off x="2505075" y="4495800"/>
            <a:ext cx="572452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73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79" y="332656"/>
            <a:ext cx="8564169" cy="560608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6026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5FF1C262-7320-4A50-A548-1EB1B0EAB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27384"/>
            <a:ext cx="8458200" cy="699453"/>
          </a:xfrm>
        </p:spPr>
        <p:txBody>
          <a:bodyPr/>
          <a:lstStyle/>
          <a:p>
            <a:pPr eaLnBrk="1" hangingPunct="1"/>
            <a:r>
              <a:rPr lang="en-US" altLang="en-US" dirty="0"/>
              <a:t>In-Class Exercise (P10-7A)</a:t>
            </a:r>
          </a:p>
        </p:txBody>
      </p:sp>
      <p:sp>
        <p:nvSpPr>
          <p:cNvPr id="30723" name="슬라이드 번호 개체 틀 1">
            <a:extLst>
              <a:ext uri="{FF2B5EF4-FFF2-40B4-BE49-F238E27FC236}">
                <a16:creationId xmlns:a16="http://schemas.microsoft.com/office/drawing/2014/main" id="{8664E445-0CE9-4E7F-9C8B-5D05FB4F5243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010400" y="6599238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EF0ABA3-A54A-420F-9688-E2525C9D7C65}" type="slidenum">
              <a:rPr lang="en-US" altLang="en-US" sz="12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40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9EAF03-D5AC-443A-AF62-665F97A5B533}"/>
              </a:ext>
            </a:extLst>
          </p:cNvPr>
          <p:cNvSpPr txBox="1"/>
          <p:nvPr/>
        </p:nvSpPr>
        <p:spPr>
          <a:xfrm>
            <a:off x="533400" y="10022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(b)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51B417-E84F-422C-8590-A641DDD03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335" y="1029291"/>
            <a:ext cx="6920865" cy="552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40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5FF1C262-7320-4A50-A548-1EB1B0EAB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-27384"/>
            <a:ext cx="8458200" cy="699453"/>
          </a:xfrm>
        </p:spPr>
        <p:txBody>
          <a:bodyPr/>
          <a:lstStyle/>
          <a:p>
            <a:pPr eaLnBrk="1" hangingPunct="1"/>
            <a:r>
              <a:rPr lang="en-US" altLang="en-US" dirty="0"/>
              <a:t>In-Class Exercise (P10-7A)</a:t>
            </a:r>
          </a:p>
        </p:txBody>
      </p:sp>
      <p:sp>
        <p:nvSpPr>
          <p:cNvPr id="30723" name="슬라이드 번호 개체 틀 1">
            <a:extLst>
              <a:ext uri="{FF2B5EF4-FFF2-40B4-BE49-F238E27FC236}">
                <a16:creationId xmlns:a16="http://schemas.microsoft.com/office/drawing/2014/main" id="{8664E445-0CE9-4E7F-9C8B-5D05FB4F5243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010400" y="6599238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EF0ABA3-A54A-420F-9688-E2525C9D7C65}" type="slidenum">
              <a:rPr lang="en-US" altLang="en-US" sz="12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41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8B6A8A-4B63-47DE-A2EF-F9C7429B35FC}"/>
              </a:ext>
            </a:extLst>
          </p:cNvPr>
          <p:cNvSpPr txBox="1"/>
          <p:nvPr/>
        </p:nvSpPr>
        <p:spPr>
          <a:xfrm>
            <a:off x="609600" y="38100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(d)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9EAF03-D5AC-443A-AF62-665F97A5B533}"/>
              </a:ext>
            </a:extLst>
          </p:cNvPr>
          <p:cNvSpPr txBox="1"/>
          <p:nvPr/>
        </p:nvSpPr>
        <p:spPr>
          <a:xfrm>
            <a:off x="533400" y="10668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(c)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7069F4-B5D4-418E-9AD8-26F120AC6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104900"/>
            <a:ext cx="7219950" cy="2552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C23973E-2239-433B-8B38-7C06321C8A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886200"/>
            <a:ext cx="72390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9100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5FF1C262-7320-4A50-A548-1EB1B0EAB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8458200" cy="762000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In-Class Exercise (P10-4A)</a:t>
            </a:r>
          </a:p>
        </p:txBody>
      </p:sp>
      <p:sp>
        <p:nvSpPr>
          <p:cNvPr id="30723" name="슬라이드 번호 개체 틀 1">
            <a:extLst>
              <a:ext uri="{FF2B5EF4-FFF2-40B4-BE49-F238E27FC236}">
                <a16:creationId xmlns:a16="http://schemas.microsoft.com/office/drawing/2014/main" id="{8664E445-0CE9-4E7F-9C8B-5D05FB4F5243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010400" y="6599238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EF0ABA3-A54A-420F-9688-E2525C9D7C65}" type="slidenum">
              <a:rPr lang="en-US" altLang="en-US" sz="12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42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A78D0A-931D-4574-A319-9F8769AEC8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47800"/>
            <a:ext cx="874718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11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823" y="980728"/>
            <a:ext cx="8671673" cy="495801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645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823" y="980728"/>
            <a:ext cx="8671673" cy="495801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447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">
            <a:extLst>
              <a:ext uri="{FF2B5EF4-FFF2-40B4-BE49-F238E27FC236}">
                <a16:creationId xmlns:a16="http://schemas.microsoft.com/office/drawing/2014/main" id="{62F5A272-94D4-4123-8D2F-3B72DF731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4624"/>
            <a:ext cx="8954066" cy="5832648"/>
          </a:xfrm>
          <a:prstGeom prst="rect">
            <a:avLst/>
          </a:prstGeom>
        </p:spPr>
      </p:pic>
      <p:sp>
        <p:nvSpPr>
          <p:cNvPr id="30722" name="Rectangle 2">
            <a:extLst>
              <a:ext uri="{FF2B5EF4-FFF2-40B4-BE49-F238E27FC236}">
                <a16:creationId xmlns:a16="http://schemas.microsoft.com/office/drawing/2014/main" id="{5FF1C262-7320-4A50-A548-1EB1B0EAB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96752"/>
          </a:xfrm>
        </p:spPr>
        <p:txBody>
          <a:bodyPr/>
          <a:lstStyle/>
          <a:p>
            <a:r>
              <a:rPr lang="en-US" altLang="en-US" sz="4000" dirty="0"/>
              <a:t>Exercise P9-3A: Depreciation 1</a:t>
            </a:r>
          </a:p>
        </p:txBody>
      </p:sp>
      <p:sp>
        <p:nvSpPr>
          <p:cNvPr id="30723" name="슬라이드 번호 개체 틀 1">
            <a:extLst>
              <a:ext uri="{FF2B5EF4-FFF2-40B4-BE49-F238E27FC236}">
                <a16:creationId xmlns:a16="http://schemas.microsoft.com/office/drawing/2014/main" id="{8664E445-0CE9-4E7F-9C8B-5D05FB4F5243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010400" y="6599238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EF0ABA3-A54A-420F-9688-E2525C9D7C65}" type="slidenum">
              <a:rPr lang="en-US" altLang="en-US" sz="12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611E2B3-7C11-4F75-8DF8-B7EA3008D5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0" y="2529326"/>
            <a:ext cx="8909170" cy="435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78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5FF1C262-7320-4A50-A548-1EB1B0EAB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-27384"/>
            <a:ext cx="8458200" cy="705145"/>
          </a:xfrm>
        </p:spPr>
        <p:txBody>
          <a:bodyPr/>
          <a:lstStyle/>
          <a:p>
            <a:r>
              <a:rPr lang="en-US" altLang="en-US" sz="4000" dirty="0"/>
              <a:t>P9-3A: Depreciation 2</a:t>
            </a:r>
          </a:p>
        </p:txBody>
      </p:sp>
      <p:sp>
        <p:nvSpPr>
          <p:cNvPr id="30723" name="슬라이드 번호 개체 틀 1">
            <a:extLst>
              <a:ext uri="{FF2B5EF4-FFF2-40B4-BE49-F238E27FC236}">
                <a16:creationId xmlns:a16="http://schemas.microsoft.com/office/drawing/2014/main" id="{8664E445-0CE9-4E7F-9C8B-5D05FB4F5243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010400" y="6599238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EF0ABA3-A54A-420F-9688-E2525C9D7C65}" type="slidenum">
              <a:rPr lang="en-US" altLang="en-US" sz="12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0681AC-0D25-4776-B449-4E5D5F5E1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" y="1052736"/>
            <a:ext cx="8974611" cy="495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13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5FF1C262-7320-4A50-A548-1EB1B0EAB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-27384"/>
            <a:ext cx="8458200" cy="705145"/>
          </a:xfrm>
        </p:spPr>
        <p:txBody>
          <a:bodyPr/>
          <a:lstStyle/>
          <a:p>
            <a:r>
              <a:rPr lang="en-US" altLang="en-US" sz="4000" dirty="0"/>
              <a:t>Exercise P9-3A: Depreciation 3 </a:t>
            </a:r>
          </a:p>
        </p:txBody>
      </p:sp>
      <p:sp>
        <p:nvSpPr>
          <p:cNvPr id="30723" name="슬라이드 번호 개체 틀 1">
            <a:extLst>
              <a:ext uri="{FF2B5EF4-FFF2-40B4-BE49-F238E27FC236}">
                <a16:creationId xmlns:a16="http://schemas.microsoft.com/office/drawing/2014/main" id="{8664E445-0CE9-4E7F-9C8B-5D05FB4F5243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010400" y="6599238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EF0ABA3-A54A-420F-9688-E2525C9D7C65}" type="slidenum">
              <a:rPr lang="en-US" altLang="en-US" sz="12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B5F787-6B1E-4997-B14D-75503B4C1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804708"/>
            <a:ext cx="8610600" cy="478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822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5FF1C262-7320-4A50-A548-1EB1B0EAB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-27384"/>
            <a:ext cx="8458200" cy="762000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In-Class Exercise (P9-6A)</a:t>
            </a:r>
          </a:p>
        </p:txBody>
      </p:sp>
      <p:sp>
        <p:nvSpPr>
          <p:cNvPr id="30723" name="슬라이드 번호 개체 틀 1">
            <a:extLst>
              <a:ext uri="{FF2B5EF4-FFF2-40B4-BE49-F238E27FC236}">
                <a16:creationId xmlns:a16="http://schemas.microsoft.com/office/drawing/2014/main" id="{8664E445-0CE9-4E7F-9C8B-5D05FB4F5243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010400" y="6599238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EF0ABA3-A54A-420F-9688-E2525C9D7C65}" type="slidenum">
              <a:rPr lang="en-US" altLang="en-US" sz="1200" smtClean="0">
                <a:solidFill>
                  <a:schemeClr val="bg1"/>
                </a:solidFill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20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1315F7-F5DE-4D6D-9EF1-48CEB3A05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2" y="764704"/>
            <a:ext cx="9100168" cy="526600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3184" y="6237312"/>
            <a:ext cx="86513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Poling Question: What is the disposal gain/loss if the machine was sold for $60,000?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267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807" y="692696"/>
            <a:ext cx="8671673" cy="495801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82670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PRESENTATIONGUID" val="0d7802d5-f961-4fcf-9e81-fd77efe4b443"/>
  <p:tag name="WASPOLLED" val="F22695ED06DA40099FBB2D2A2E261634"/>
  <p:tag name="TPVERSION" val="8"/>
  <p:tag name="TPFULLVERSION" val="8.5.2.3"/>
  <p:tag name="PPTVERSION" val="16"/>
  <p:tag name="TPOS" val="2"/>
  <p:tag name="TPLASTSAVEVERSION" val="6.3 PC"/>
</p:tagLst>
</file>

<file path=ppt/theme/theme1.xml><?xml version="1.0" encoding="utf-8"?>
<a:theme xmlns:a="http://schemas.openxmlformats.org/drawingml/2006/main" name="Kimmel7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Kimmel7e.thmx</Template>
  <TotalTime>5390</TotalTime>
  <Words>1780</Words>
  <Application>Microsoft Office PowerPoint</Application>
  <PresentationFormat>On-screen Show (4:3)</PresentationFormat>
  <Paragraphs>272</Paragraphs>
  <Slides>44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HYGothic-Extra</vt:lpstr>
      <vt:lpstr>inherit</vt:lpstr>
      <vt:lpstr>Liberation Sans</vt:lpstr>
      <vt:lpstr>MJXc-TeX-main-R</vt:lpstr>
      <vt:lpstr>Arial</vt:lpstr>
      <vt:lpstr>Calibri</vt:lpstr>
      <vt:lpstr>Times New Roman</vt:lpstr>
      <vt:lpstr>Kimmel7e</vt:lpstr>
      <vt:lpstr>PowerPoint Presentation</vt:lpstr>
      <vt:lpstr>PowerPoint Presentation</vt:lpstr>
      <vt:lpstr>PowerPoint Presentation</vt:lpstr>
      <vt:lpstr>PowerPoint Presentation</vt:lpstr>
      <vt:lpstr>Exercise P9-3A: Depreciation 1</vt:lpstr>
      <vt:lpstr>P9-3A: Depreciation 2</vt:lpstr>
      <vt:lpstr>Exercise P9-3A: Depreciation 3 </vt:lpstr>
      <vt:lpstr>In-Class Exercise (P9-6A)</vt:lpstr>
      <vt:lpstr>PowerPoint Presentation</vt:lpstr>
      <vt:lpstr>PowerPoint Presentation</vt:lpstr>
      <vt:lpstr>PowerPoint Presentation</vt:lpstr>
      <vt:lpstr>Ch10 A FURTHER LOOK AT FINANCIAL STATEMENTS </vt:lpstr>
      <vt:lpstr>Current Liabilities</vt:lpstr>
      <vt:lpstr>Operating Line of Credit</vt:lpstr>
      <vt:lpstr>Sales Tax Payable</vt:lpstr>
      <vt:lpstr>Property Taxes</vt:lpstr>
      <vt:lpstr>Property Taxes Payable (Continued)</vt:lpstr>
      <vt:lpstr>3 Types of Liabilities related to salaries / wages</vt:lpstr>
      <vt:lpstr>PowerPoint Presentation</vt:lpstr>
      <vt:lpstr>Payroll</vt:lpstr>
      <vt:lpstr>(Short-Term) Notes Payable</vt:lpstr>
      <vt:lpstr>(Short-Term) Notes Payable</vt:lpstr>
      <vt:lpstr>(Short-Term) Notes Payable</vt:lpstr>
      <vt:lpstr>(Short-Term) Notes Payable</vt:lpstr>
      <vt:lpstr>Uncertain Liabilities</vt:lpstr>
      <vt:lpstr>In-Class Exercise (P10-1A)</vt:lpstr>
      <vt:lpstr>PowerPoint Presentation</vt:lpstr>
      <vt:lpstr>PowerPoint Presentation</vt:lpstr>
      <vt:lpstr>PowerPoint Presentation</vt:lpstr>
      <vt:lpstr>Non-Current Liabilities</vt:lpstr>
      <vt:lpstr>Installment Payment Schedule — Fixed Principal Payments</vt:lpstr>
      <vt:lpstr>Installment Payment Schedule — Blended Payments</vt:lpstr>
      <vt:lpstr>Current Maturities of Non-Current Debt</vt:lpstr>
      <vt:lpstr>Statement Presentation</vt:lpstr>
      <vt:lpstr>PowerPoint Presentation</vt:lpstr>
      <vt:lpstr>Analysis of Debt Obligations</vt:lpstr>
      <vt:lpstr>Times Interest Earned</vt:lpstr>
      <vt:lpstr>In-Class Exercise (P10-7A)</vt:lpstr>
      <vt:lpstr>In-Class Exercise (P10-7A)</vt:lpstr>
      <vt:lpstr>In-Class Exercise (P10-7A)</vt:lpstr>
      <vt:lpstr>In-Class Exercise (P10-7A)</vt:lpstr>
      <vt:lpstr>In-Class Exercise (P10-4A)</vt:lpstr>
      <vt:lpstr>PowerPoint Presentation</vt:lpstr>
      <vt:lpstr>PowerPoint Presentation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Maya</dc:creator>
  <cp:lastModifiedBy>Mr Brownstone</cp:lastModifiedBy>
  <cp:revision>146</cp:revision>
  <dcterms:created xsi:type="dcterms:W3CDTF">2013-07-26T00:51:58Z</dcterms:created>
  <dcterms:modified xsi:type="dcterms:W3CDTF">2019-11-18T04:45:12Z</dcterms:modified>
</cp:coreProperties>
</file>